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7" r:id="rId11"/>
    <p:sldId id="266" r:id="rId12"/>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Roboto" panose="02000000000000000000" pitchFamily="2" charset="0"/>
      <p:regular r:id="rId19"/>
      <p:bold r:id="rId20"/>
      <p:italic r:id="rId21"/>
      <p:boldItalic r:id="rId22"/>
    </p:embeddedFont>
    <p:embeddedFont>
      <p:font typeface="Twinkl" panose="020B0604020202020204"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504"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BD31"/>
    <a:srgbClr val="005493"/>
    <a:srgbClr val="011893"/>
    <a:srgbClr val="EDF9FD"/>
    <a:srgbClr val="EAE3FF"/>
    <a:srgbClr val="E2F0FF"/>
    <a:srgbClr val="E7F0FF"/>
    <a:srgbClr val="689429"/>
    <a:srgbClr val="11743A"/>
    <a:srgbClr val="0096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178" autoAdjust="0"/>
    <p:restoredTop sz="94660"/>
  </p:normalViewPr>
  <p:slideViewPr>
    <p:cSldViewPr snapToGrid="0" showGuides="1">
      <p:cViewPr varScale="1">
        <p:scale>
          <a:sx n="111" d="100"/>
          <a:sy n="111" d="100"/>
        </p:scale>
        <p:origin x="1986" y="96"/>
      </p:cViewPr>
      <p:guideLst>
        <p:guide orient="horz" pos="2160"/>
        <p:guide pos="2880"/>
        <p:guide pos="340"/>
        <p:guide orient="horz" pos="3952"/>
        <p:guide pos="5420"/>
        <p:guide orient="horz" pos="346"/>
        <p:guide pos="476"/>
        <p:guide orient="horz" pos="504"/>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02/08/2023</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02/08/2023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 name="Google Shape;25;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 name="Google Shape;31;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 name="Google Shape;45;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804ca6c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804ca6c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46bf48e4d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46bf48e4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3c6584e253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3c6584e253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46bf48e4dc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46bf48e4d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3c6584e253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3c6584e253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c6584e253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c6584e253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c6584e253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3c6584e253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resources/white-rose-maths-resources/year-5-white-rose-maths-resources-key-stage-1-year-1-year-2/autumn-block-1-place-value-year-5-white-rose-maths-resources-key-stage-1-year-1-year-2" TargetMode="External"/><Relationship Id="rId2" Type="http://schemas.openxmlformats.org/officeDocument/2006/relationships/image" Target="../media/image2.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70333" y="5834189"/>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TextBox 2">
            <a:hlinkClick r:id="rId3"/>
            <a:extLst>
              <a:ext uri="{FF2B5EF4-FFF2-40B4-BE49-F238E27FC236}">
                <a16:creationId xmlns:a16="http://schemas.microsoft.com/office/drawing/2014/main" id="{7DEF8BB8-E35D-B54C-9065-0D8DC22D8E9B}"/>
              </a:ext>
            </a:extLst>
          </p:cNvPr>
          <p:cNvSpPr txBox="1"/>
          <p:nvPr userDrawn="1"/>
        </p:nvSpPr>
        <p:spPr>
          <a:xfrm>
            <a:off x="8046720" y="6344529"/>
            <a:ext cx="1153552" cy="663453"/>
          </a:xfrm>
          <a:prstGeom prst="rect">
            <a:avLst/>
          </a:prstGeom>
          <a:noFill/>
        </p:spPr>
        <p:txBody>
          <a:bodyPr wrap="square" rtlCol="0">
            <a:spAutoFit/>
          </a:bodyPr>
          <a:lstStyle/>
          <a:p>
            <a:endParaRPr lang="en-US" dirty="0"/>
          </a:p>
        </p:txBody>
      </p:sp>
      <p:pic>
        <p:nvPicPr>
          <p:cNvPr id="4" name="Picture 3" descr="A black background with white text&#10;&#10;Description automatically generated">
            <a:extLst>
              <a:ext uri="{FF2B5EF4-FFF2-40B4-BE49-F238E27FC236}">
                <a16:creationId xmlns:a16="http://schemas.microsoft.com/office/drawing/2014/main" id="{9803B3B3-A186-A841-ACAC-5548A615502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043008" y="6314538"/>
            <a:ext cx="1199466" cy="599733"/>
          </a:xfrm>
          <a:prstGeom prst="rect">
            <a:avLst/>
          </a:prstGeom>
        </p:spPr>
      </p:pic>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lack background with white text&#10;&#10;Description automatically generated">
            <a:extLst>
              <a:ext uri="{FF2B5EF4-FFF2-40B4-BE49-F238E27FC236}">
                <a16:creationId xmlns:a16="http://schemas.microsoft.com/office/drawing/2014/main" id="{6DB40C05-E823-7249-A9DE-FAD4442F0EC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043008" y="6314538"/>
            <a:ext cx="1199466" cy="599733"/>
          </a:xfrm>
          <a:prstGeom prst="rect">
            <a:avLst/>
          </a:prstGeom>
        </p:spPr>
      </p:pic>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ims">
  <p:cSld name="Aims">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sldNum" idx="12"/>
          </p:nvPr>
        </p:nvSpPr>
        <p:spPr>
          <a:xfrm>
            <a:off x="8472457" y="6217623"/>
            <a:ext cx="548719" cy="524813"/>
          </a:xfrm>
          <a:prstGeom prst="rect">
            <a:avLst/>
          </a:prstGeom>
        </p:spPr>
        <p:txBody>
          <a:bodyPr spcFirstLastPara="1" wrap="square" lIns="137550" tIns="137550" rIns="137550" bIns="13755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GB" smtClean="0"/>
              <a:pPr algn="r"/>
              <a:t>‹#›</a:t>
            </a:fld>
            <a:endParaRPr lang="en-GB"/>
          </a:p>
        </p:txBody>
      </p:sp>
      <p:sp>
        <p:nvSpPr>
          <p:cNvPr id="12" name="Google Shape;12;p3"/>
          <p:cNvSpPr txBox="1">
            <a:spLocks noGrp="1"/>
          </p:cNvSpPr>
          <p:nvPr>
            <p:ph type="title"/>
          </p:nvPr>
        </p:nvSpPr>
        <p:spPr>
          <a:xfrm>
            <a:off x="676688" y="653203"/>
            <a:ext cx="7790625" cy="755719"/>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3375" b="1"/>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a:spLocks noGrp="1"/>
          </p:cNvSpPr>
          <p:nvPr>
            <p:ph type="body" idx="1"/>
          </p:nvPr>
        </p:nvSpPr>
        <p:spPr>
          <a:xfrm>
            <a:off x="676781" y="1297313"/>
            <a:ext cx="7790625" cy="1439156"/>
          </a:xfrm>
          <a:prstGeom prst="rect">
            <a:avLst/>
          </a:prstGeom>
          <a:noFill/>
          <a:ln>
            <a:noFill/>
          </a:ln>
        </p:spPr>
        <p:txBody>
          <a:bodyPr spcFirstLastPara="1" wrap="square" lIns="91425" tIns="91425" rIns="91425" bIns="91425" anchor="t" anchorCtr="0">
            <a:noAutofit/>
          </a:bodyPr>
          <a:lstStyle>
            <a:lvl1pPr marL="428625" lvl="0" indent="-321469">
              <a:spcBef>
                <a:spcPts val="0"/>
              </a:spcBef>
              <a:spcAft>
                <a:spcPts val="0"/>
              </a:spcAft>
              <a:buSzPts val="1800"/>
              <a:buChar char="●"/>
              <a:defRPr sz="1688"/>
            </a:lvl1pPr>
            <a:lvl2pPr marL="857250" lvl="1" indent="-321469">
              <a:spcBef>
                <a:spcPts val="0"/>
              </a:spcBef>
              <a:spcAft>
                <a:spcPts val="0"/>
              </a:spcAft>
              <a:buSzPts val="1800"/>
              <a:buChar char="○"/>
              <a:defRPr sz="1688"/>
            </a:lvl2pPr>
            <a:lvl3pPr marL="1285875" lvl="2" indent="-321469">
              <a:spcBef>
                <a:spcPts val="0"/>
              </a:spcBef>
              <a:spcAft>
                <a:spcPts val="0"/>
              </a:spcAft>
              <a:buSzPts val="1800"/>
              <a:buChar char="■"/>
              <a:defRPr sz="1688"/>
            </a:lvl3pPr>
            <a:lvl4pPr marL="1714500" lvl="3" indent="-321469">
              <a:spcBef>
                <a:spcPts val="0"/>
              </a:spcBef>
              <a:spcAft>
                <a:spcPts val="0"/>
              </a:spcAft>
              <a:buSzPts val="1800"/>
              <a:buChar char="●"/>
              <a:defRPr sz="1688"/>
            </a:lvl4pPr>
            <a:lvl5pPr marL="2143125" lvl="4" indent="-321469">
              <a:spcBef>
                <a:spcPts val="0"/>
              </a:spcBef>
              <a:spcAft>
                <a:spcPts val="0"/>
              </a:spcAft>
              <a:buSzPts val="1800"/>
              <a:buChar char="○"/>
              <a:defRPr sz="1688"/>
            </a:lvl5pPr>
            <a:lvl6pPr marL="2571750" lvl="5" indent="-321469">
              <a:spcBef>
                <a:spcPts val="0"/>
              </a:spcBef>
              <a:spcAft>
                <a:spcPts val="0"/>
              </a:spcAft>
              <a:buSzPts val="1800"/>
              <a:buChar char="■"/>
              <a:defRPr sz="1688"/>
            </a:lvl6pPr>
            <a:lvl7pPr marL="3000375" lvl="6" indent="-321469">
              <a:spcBef>
                <a:spcPts val="0"/>
              </a:spcBef>
              <a:spcAft>
                <a:spcPts val="0"/>
              </a:spcAft>
              <a:buSzPts val="1800"/>
              <a:buChar char="●"/>
              <a:defRPr sz="1688"/>
            </a:lvl7pPr>
            <a:lvl8pPr marL="3429000" lvl="7" indent="-321469">
              <a:spcBef>
                <a:spcPts val="0"/>
              </a:spcBef>
              <a:spcAft>
                <a:spcPts val="0"/>
              </a:spcAft>
              <a:buSzPts val="1800"/>
              <a:buChar char="○"/>
              <a:defRPr sz="1688"/>
            </a:lvl8pPr>
            <a:lvl9pPr marL="3857625" lvl="8" indent="-321469">
              <a:spcBef>
                <a:spcPts val="0"/>
              </a:spcBef>
              <a:spcAft>
                <a:spcPts val="0"/>
              </a:spcAft>
              <a:buSzPts val="1800"/>
              <a:buChar char="■"/>
              <a:defRPr sz="1688"/>
            </a:lvl9pPr>
          </a:lstStyle>
          <a:p>
            <a:endParaRPr/>
          </a:p>
        </p:txBody>
      </p:sp>
      <p:sp>
        <p:nvSpPr>
          <p:cNvPr id="14" name="Google Shape;14;p3"/>
          <p:cNvSpPr txBox="1">
            <a:spLocks noGrp="1"/>
          </p:cNvSpPr>
          <p:nvPr>
            <p:ph type="title" idx="2"/>
          </p:nvPr>
        </p:nvSpPr>
        <p:spPr>
          <a:xfrm>
            <a:off x="676688" y="3010734"/>
            <a:ext cx="7790625" cy="755719"/>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375" b="1"/>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5" name="Google Shape;15;p3"/>
          <p:cNvSpPr txBox="1">
            <a:spLocks noGrp="1"/>
          </p:cNvSpPr>
          <p:nvPr>
            <p:ph type="body" idx="3"/>
          </p:nvPr>
        </p:nvSpPr>
        <p:spPr>
          <a:xfrm>
            <a:off x="676781" y="3654844"/>
            <a:ext cx="7790625" cy="1439156"/>
          </a:xfrm>
          <a:prstGeom prst="rect">
            <a:avLst/>
          </a:prstGeom>
          <a:noFill/>
          <a:ln>
            <a:noFill/>
          </a:ln>
        </p:spPr>
        <p:txBody>
          <a:bodyPr spcFirstLastPara="1" wrap="square" lIns="91425" tIns="91425" rIns="91425" bIns="91425" anchor="t" anchorCtr="0">
            <a:noAutofit/>
          </a:bodyPr>
          <a:lstStyle>
            <a:lvl1pPr marL="428625" lvl="0" indent="-321469" rtl="0">
              <a:spcBef>
                <a:spcPts val="0"/>
              </a:spcBef>
              <a:spcAft>
                <a:spcPts val="0"/>
              </a:spcAft>
              <a:buSzPts val="1800"/>
              <a:buChar char="●"/>
              <a:defRPr sz="1688"/>
            </a:lvl1pPr>
            <a:lvl2pPr marL="857250" lvl="1" indent="-321469" rtl="0">
              <a:spcBef>
                <a:spcPts val="0"/>
              </a:spcBef>
              <a:spcAft>
                <a:spcPts val="0"/>
              </a:spcAft>
              <a:buSzPts val="1800"/>
              <a:buChar char="○"/>
              <a:defRPr sz="1688"/>
            </a:lvl2pPr>
            <a:lvl3pPr marL="1285875" lvl="2" indent="-321469" rtl="0">
              <a:spcBef>
                <a:spcPts val="0"/>
              </a:spcBef>
              <a:spcAft>
                <a:spcPts val="0"/>
              </a:spcAft>
              <a:buSzPts val="1800"/>
              <a:buChar char="■"/>
              <a:defRPr sz="1688"/>
            </a:lvl3pPr>
            <a:lvl4pPr marL="1714500" lvl="3" indent="-321469" rtl="0">
              <a:spcBef>
                <a:spcPts val="0"/>
              </a:spcBef>
              <a:spcAft>
                <a:spcPts val="0"/>
              </a:spcAft>
              <a:buSzPts val="1800"/>
              <a:buChar char="●"/>
              <a:defRPr sz="1688"/>
            </a:lvl4pPr>
            <a:lvl5pPr marL="2143125" lvl="4" indent="-321469" rtl="0">
              <a:spcBef>
                <a:spcPts val="0"/>
              </a:spcBef>
              <a:spcAft>
                <a:spcPts val="0"/>
              </a:spcAft>
              <a:buSzPts val="1800"/>
              <a:buChar char="○"/>
              <a:defRPr sz="1688"/>
            </a:lvl5pPr>
            <a:lvl6pPr marL="2571750" lvl="5" indent="-321469" rtl="0">
              <a:spcBef>
                <a:spcPts val="0"/>
              </a:spcBef>
              <a:spcAft>
                <a:spcPts val="0"/>
              </a:spcAft>
              <a:buSzPts val="1800"/>
              <a:buChar char="■"/>
              <a:defRPr sz="1688"/>
            </a:lvl6pPr>
            <a:lvl7pPr marL="3000375" lvl="6" indent="-321469" rtl="0">
              <a:spcBef>
                <a:spcPts val="0"/>
              </a:spcBef>
              <a:spcAft>
                <a:spcPts val="0"/>
              </a:spcAft>
              <a:buSzPts val="1800"/>
              <a:buChar char="●"/>
              <a:defRPr sz="1688"/>
            </a:lvl7pPr>
            <a:lvl8pPr marL="3429000" lvl="7" indent="-321469" rtl="0">
              <a:spcBef>
                <a:spcPts val="0"/>
              </a:spcBef>
              <a:spcAft>
                <a:spcPts val="0"/>
              </a:spcAft>
              <a:buSzPts val="1800"/>
              <a:buChar char="○"/>
              <a:defRPr sz="1688"/>
            </a:lvl8pPr>
            <a:lvl9pPr marL="3857625" lvl="8" indent="-321469" rtl="0">
              <a:spcBef>
                <a:spcPts val="0"/>
              </a:spcBef>
              <a:spcAft>
                <a:spcPts val="0"/>
              </a:spcAft>
              <a:buSzPts val="1800"/>
              <a:buChar char="■"/>
              <a:defRPr sz="1688"/>
            </a:lvl9pPr>
          </a:lstStyle>
          <a:p>
            <a:endParaRPr/>
          </a:p>
        </p:txBody>
      </p:sp>
    </p:spTree>
    <p:extLst>
      <p:ext uri="{BB962C8B-B14F-4D97-AF65-F5344CB8AC3E}">
        <p14:creationId xmlns:p14="http://schemas.microsoft.com/office/powerpoint/2010/main" val="3738414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 id="2147483668" r:id="rId6"/>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twinkl.co.uk/resources/white-rose-maths-resources/year-5-white-rose-maths-resources-key-stage-1-year-1-year-2/autumn-block-1-place-value-year-5-white-rose-maths-resources-key-stage-1-year-1-year-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20https:/www.twinkl.co.uk/resources/white-rose-maths-resources/year-5-white-rose-maths-resources-key-stage-1-year-1-year-2/autumn-block-1-place-value-year-5-white-rose-maths-resources-key-stage-1-year-1-year-2"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20https:/www.twinkl.co.uk/resources/white-rose-maths-resources/year-5-white-rose-maths-resources-key-stage-1-year-1-year-2/autumn-block-1-place-value-year-5-white-rose-maths-resources-key-stage-1-year-1-year-2"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twinkl.co.uk/resources/planit-maths-primary-teaching-resources/planit-maths-primary-teaching-resources-year-5/planit-maths-primary-teaching-resources-year-5-number---number-and-place-value" TargetMode="External"/><Relationship Id="rId7" Type="http://schemas.openxmlformats.org/officeDocument/2006/relationships/hyperlink" Target="https://www.twinkl.co.uk/resource/t2-m-5683-planit-y5-number-and-place-value-lesson-pack-place-value-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s://www.twinkl.co.uk/resource/planit-maths-year-5-number-and-place-value-lesson-pack-read-and-write-numbers-to-100-000-t-m-32854"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hyperlink" Target=":%20https:/www.twinkl.co.uk/resources/white-rose-maths-resources/year-5-white-rose-maths-resources-key-stage-1-year-1-year-2/autumn-block-1-place-value-year-5-white-rose-maths-resources-key-stage-1-year-1-year-2"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twinkl.co.uk/resources/white-rose-maths-resources/year-5-white-rose-maths-resources-key-stage-1-year-1-year-2/autumn-block-1-place-value-year-5-white-rose-maths-resources-key-stage-1-year-1-year-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
        <p:cNvGrpSpPr/>
        <p:nvPr/>
      </p:nvGrpSpPr>
      <p:grpSpPr>
        <a:xfrm>
          <a:off x="0" y="0"/>
          <a:ext cx="0" cy="0"/>
          <a:chOff x="0" y="0"/>
          <a:chExt cx="0" cy="0"/>
        </a:xfrm>
      </p:grpSpPr>
      <p:sp>
        <p:nvSpPr>
          <p:cNvPr id="4" name="TextBox 3">
            <a:hlinkClick r:id="rId3"/>
            <a:extLst>
              <a:ext uri="{FF2B5EF4-FFF2-40B4-BE49-F238E27FC236}">
                <a16:creationId xmlns:a16="http://schemas.microsoft.com/office/drawing/2014/main" id="{8A49D426-ABCF-5247-8709-BF4DE5289401}"/>
              </a:ext>
            </a:extLst>
          </p:cNvPr>
          <p:cNvSpPr txBox="1"/>
          <p:nvPr/>
        </p:nvSpPr>
        <p:spPr>
          <a:xfrm>
            <a:off x="0" y="5735782"/>
            <a:ext cx="1354015" cy="1122218"/>
          </a:xfrm>
          <a:prstGeom prst="rect">
            <a:avLst/>
          </a:prstGeom>
          <a:noFill/>
        </p:spPr>
        <p:txBody>
          <a:bodyPr wrap="square" rtlCol="0">
            <a:spAutoFit/>
          </a:bodyPr>
          <a:lstStyle/>
          <a:p>
            <a:endParaRPr lang="en-US" dirty="0"/>
          </a:p>
        </p:txBody>
      </p:sp>
      <p:sp>
        <p:nvSpPr>
          <p:cNvPr id="5" name="TextBox 4">
            <a:hlinkClick r:id="rId3"/>
            <a:extLst>
              <a:ext uri="{FF2B5EF4-FFF2-40B4-BE49-F238E27FC236}">
                <a16:creationId xmlns:a16="http://schemas.microsoft.com/office/drawing/2014/main" id="{CFEEE55E-95F5-A648-A08D-3B46A3D02138}"/>
              </a:ext>
            </a:extLst>
          </p:cNvPr>
          <p:cNvSpPr txBox="1"/>
          <p:nvPr/>
        </p:nvSpPr>
        <p:spPr>
          <a:xfrm>
            <a:off x="8145194" y="5735782"/>
            <a:ext cx="998806" cy="1122218"/>
          </a:xfrm>
          <a:prstGeom prst="rect">
            <a:avLst/>
          </a:prstGeom>
          <a:noFill/>
        </p:spPr>
        <p:txBody>
          <a:bodyPr wrap="squar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p2"/>
          <p:cNvSpPr/>
          <p:nvPr/>
        </p:nvSpPr>
        <p:spPr>
          <a:xfrm>
            <a:off x="461962" y="762000"/>
            <a:ext cx="8220075" cy="652318"/>
          </a:xfrm>
          <a:prstGeom prst="roundRect">
            <a:avLst>
              <a:gd name="adj" fmla="val 9641"/>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Clr>
                <a:srgbClr val="014482"/>
              </a:buClr>
              <a:buSzPts val="2800"/>
              <a:buFont typeface="Arial"/>
              <a:buNone/>
            </a:pPr>
            <a:r>
              <a:rPr lang="en-GB" sz="2800" b="1" u="none" strike="noStrike" cap="none" dirty="0">
                <a:solidFill>
                  <a:srgbClr val="014482"/>
                </a:solidFill>
                <a:latin typeface="Roboto" panose="02000000000000000000" pitchFamily="2" charset="0"/>
                <a:ea typeface="Roboto" panose="02000000000000000000" pitchFamily="2" charset="0"/>
                <a:cs typeface="Arial"/>
                <a:sym typeface="Arial"/>
              </a:rPr>
              <a:t>Diving into Mastery Guidance for Educators</a:t>
            </a:r>
            <a:endParaRPr sz="1400" b="1" u="none" strike="noStrike" cap="none" dirty="0">
              <a:solidFill>
                <a:srgbClr val="000000"/>
              </a:solidFill>
              <a:latin typeface="Roboto" panose="02000000000000000000" pitchFamily="2" charset="0"/>
              <a:ea typeface="Roboto" panose="02000000000000000000" pitchFamily="2" charset="0"/>
              <a:cs typeface="Arial"/>
              <a:sym typeface="Arial"/>
            </a:endParaRPr>
          </a:p>
        </p:txBody>
      </p:sp>
      <p:sp>
        <p:nvSpPr>
          <p:cNvPr id="34" name="Google Shape;34;p2"/>
          <p:cNvSpPr/>
          <p:nvPr/>
        </p:nvSpPr>
        <p:spPr>
          <a:xfrm>
            <a:off x="761153" y="1994284"/>
            <a:ext cx="3196589" cy="3795053"/>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u="none" strike="noStrike" cap="none" dirty="0">
              <a:solidFill>
                <a:srgbClr val="000000"/>
              </a:solidFill>
              <a:latin typeface="Twinkl" pitchFamily="2" charset="77"/>
              <a:ea typeface="Arial"/>
              <a:cs typeface="Arial"/>
              <a:sym typeface="Arial"/>
            </a:endParaRPr>
          </a:p>
        </p:txBody>
      </p:sp>
      <p:sp>
        <p:nvSpPr>
          <p:cNvPr id="35" name="Google Shape;35;p2"/>
          <p:cNvSpPr/>
          <p:nvPr/>
        </p:nvSpPr>
        <p:spPr>
          <a:xfrm>
            <a:off x="769943" y="1341966"/>
            <a:ext cx="7623169" cy="5847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GB" sz="1600" u="none" strike="noStrike" cap="none" dirty="0">
                <a:solidFill>
                  <a:schemeClr val="dk1"/>
                </a:solidFill>
                <a:latin typeface="Roboto" panose="02000000000000000000" pitchFamily="2" charset="0"/>
                <a:ea typeface="Roboto" panose="02000000000000000000" pitchFamily="2" charset="0"/>
                <a:cs typeface="Arial"/>
                <a:sym typeface="Arial"/>
              </a:rPr>
              <a:t>Each activity sheet is split into three sections, diving, deeper and deepest, which are represented by the following icons:</a:t>
            </a:r>
            <a:endParaRPr sz="1400" u="none" strike="noStrike" cap="none" dirty="0">
              <a:solidFill>
                <a:srgbClr val="000000"/>
              </a:solidFill>
              <a:latin typeface="Roboto" panose="02000000000000000000" pitchFamily="2" charset="0"/>
              <a:ea typeface="Roboto" panose="02000000000000000000" pitchFamily="2" charset="0"/>
              <a:cs typeface="Arial"/>
              <a:sym typeface="Arial"/>
            </a:endParaRPr>
          </a:p>
        </p:txBody>
      </p:sp>
      <p:sp>
        <p:nvSpPr>
          <p:cNvPr id="36" name="Google Shape;36;p2"/>
          <p:cNvSpPr/>
          <p:nvPr/>
        </p:nvSpPr>
        <p:spPr>
          <a:xfrm>
            <a:off x="4184822" y="1936618"/>
            <a:ext cx="4208289" cy="2954655"/>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GB" sz="1600" u="none" strike="noStrike" cap="none" dirty="0">
                <a:solidFill>
                  <a:schemeClr val="dk1"/>
                </a:solidFill>
                <a:latin typeface="Roboto" panose="02000000000000000000" pitchFamily="2" charset="0"/>
                <a:ea typeface="Roboto" panose="02000000000000000000" pitchFamily="2" charset="0"/>
                <a:cs typeface="Arial"/>
                <a:sym typeface="Arial"/>
              </a:rPr>
              <a:t>These carefully designed activities take your children through a learning journey, initially ensuring they are fluent with the key concept being taught; then applying this to a range of reasoning and problem-solving activities. </a:t>
            </a:r>
            <a:endParaRPr sz="1400" u="none" strike="noStrike" cap="none" dirty="0">
              <a:solidFill>
                <a:srgbClr val="000000"/>
              </a:solidFill>
              <a:latin typeface="Roboto" panose="02000000000000000000" pitchFamily="2" charset="0"/>
              <a:ea typeface="Roboto" panose="02000000000000000000" pitchFamily="2" charset="0"/>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u="none" strike="noStrike" cap="none" dirty="0">
              <a:solidFill>
                <a:schemeClr val="dk1"/>
              </a:solidFill>
              <a:latin typeface="Roboto" panose="02000000000000000000" pitchFamily="2" charset="0"/>
              <a:ea typeface="Roboto" panose="02000000000000000000" pitchFamily="2" charset="0"/>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GB" sz="1600" u="none" strike="noStrike" cap="none" dirty="0">
                <a:solidFill>
                  <a:schemeClr val="dk1"/>
                </a:solidFill>
                <a:latin typeface="Roboto" panose="02000000000000000000" pitchFamily="2" charset="0"/>
                <a:ea typeface="Roboto" panose="02000000000000000000" pitchFamily="2" charset="0"/>
                <a:cs typeface="Arial"/>
                <a:sym typeface="Arial"/>
              </a:rPr>
              <a:t>These sheets might not necessarily be used in a linear way. Some children might begin at the ‘Deeper’ section and in fact, others may ‘dive straight in’ to the ‘Deepest’ section if they have already mastered the skill and are applying this to show their depth of understanding. </a:t>
            </a:r>
            <a:endParaRPr sz="1400" u="none" strike="noStrike" cap="none" dirty="0">
              <a:solidFill>
                <a:srgbClr val="000000"/>
              </a:solidFill>
              <a:latin typeface="Roboto" panose="02000000000000000000" pitchFamily="2" charset="0"/>
              <a:ea typeface="Roboto" panose="02000000000000000000" pitchFamily="2" charset="0"/>
              <a:cs typeface="Arial"/>
              <a:sym typeface="Arial"/>
            </a:endParaRPr>
          </a:p>
        </p:txBody>
      </p:sp>
      <p:pic>
        <p:nvPicPr>
          <p:cNvPr id="37" name="Google Shape;37;p2"/>
          <p:cNvPicPr preferRelativeResize="0"/>
          <p:nvPr/>
        </p:nvPicPr>
        <p:blipFill rotWithShape="1">
          <a:blip r:embed="rId3">
            <a:alphaModFix/>
          </a:blip>
          <a:srcRect/>
          <a:stretch/>
        </p:blipFill>
        <p:spPr>
          <a:xfrm>
            <a:off x="1213030" y="2423057"/>
            <a:ext cx="868680" cy="868680"/>
          </a:xfrm>
          <a:prstGeom prst="rect">
            <a:avLst/>
          </a:prstGeom>
          <a:noFill/>
          <a:ln>
            <a:noFill/>
          </a:ln>
        </p:spPr>
      </p:pic>
      <p:pic>
        <p:nvPicPr>
          <p:cNvPr id="38" name="Google Shape;38;p2"/>
          <p:cNvPicPr preferRelativeResize="0"/>
          <p:nvPr/>
        </p:nvPicPr>
        <p:blipFill rotWithShape="1">
          <a:blip r:embed="rId4">
            <a:alphaModFix/>
          </a:blip>
          <a:srcRect/>
          <a:stretch/>
        </p:blipFill>
        <p:spPr>
          <a:xfrm>
            <a:off x="1213030" y="3457470"/>
            <a:ext cx="868680" cy="868680"/>
          </a:xfrm>
          <a:prstGeom prst="rect">
            <a:avLst/>
          </a:prstGeom>
          <a:noFill/>
          <a:ln>
            <a:noFill/>
          </a:ln>
        </p:spPr>
      </p:pic>
      <p:pic>
        <p:nvPicPr>
          <p:cNvPr id="39" name="Google Shape;39;p2"/>
          <p:cNvPicPr preferRelativeResize="0"/>
          <p:nvPr/>
        </p:nvPicPr>
        <p:blipFill rotWithShape="1">
          <a:blip r:embed="rId5">
            <a:alphaModFix/>
          </a:blip>
          <a:srcRect/>
          <a:stretch/>
        </p:blipFill>
        <p:spPr>
          <a:xfrm>
            <a:off x="1213030" y="4491883"/>
            <a:ext cx="868680" cy="868680"/>
          </a:xfrm>
          <a:prstGeom prst="rect">
            <a:avLst/>
          </a:prstGeom>
          <a:noFill/>
          <a:ln>
            <a:noFill/>
          </a:ln>
        </p:spPr>
      </p:pic>
      <p:sp>
        <p:nvSpPr>
          <p:cNvPr id="40" name="Google Shape;40;p2"/>
          <p:cNvSpPr/>
          <p:nvPr/>
        </p:nvSpPr>
        <p:spPr>
          <a:xfrm flipH="1">
            <a:off x="2180298" y="2674517"/>
            <a:ext cx="1325567" cy="365760"/>
          </a:xfrm>
          <a:prstGeom prst="homePlate">
            <a:avLst>
              <a:gd name="adj" fmla="val 50000"/>
            </a:avLst>
          </a:prstGeom>
          <a:solidFill>
            <a:srgbClr val="4EB2E5"/>
          </a:solidFill>
          <a:ln>
            <a:noFill/>
          </a:ln>
        </p:spPr>
        <p:txBody>
          <a:bodyPr spcFirstLastPara="1" wrap="square" lIns="91425" tIns="45700" rIns="91425" bIns="720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u="none" strike="noStrike" cap="none" dirty="0">
                <a:solidFill>
                  <a:schemeClr val="lt1"/>
                </a:solidFill>
                <a:latin typeface="Roboto" panose="02000000000000000000" pitchFamily="2" charset="0"/>
                <a:ea typeface="Roboto" panose="02000000000000000000" pitchFamily="2" charset="0"/>
                <a:cs typeface="Arial"/>
                <a:sym typeface="Arial"/>
              </a:rPr>
              <a:t>Diving</a:t>
            </a:r>
            <a:endParaRPr sz="1800" b="1" u="none" strike="noStrike" cap="none" dirty="0">
              <a:solidFill>
                <a:schemeClr val="lt1"/>
              </a:solidFill>
              <a:latin typeface="Roboto" panose="02000000000000000000" pitchFamily="2" charset="0"/>
              <a:ea typeface="Roboto" panose="02000000000000000000" pitchFamily="2" charset="0"/>
              <a:cs typeface="Arial"/>
              <a:sym typeface="Arial"/>
            </a:endParaRPr>
          </a:p>
        </p:txBody>
      </p:sp>
      <p:sp>
        <p:nvSpPr>
          <p:cNvPr id="41" name="Google Shape;41;p2"/>
          <p:cNvSpPr/>
          <p:nvPr/>
        </p:nvSpPr>
        <p:spPr>
          <a:xfrm flipH="1">
            <a:off x="2180298" y="3708930"/>
            <a:ext cx="1325567" cy="365760"/>
          </a:xfrm>
          <a:prstGeom prst="homePlate">
            <a:avLst>
              <a:gd name="adj" fmla="val 50000"/>
            </a:avLst>
          </a:prstGeom>
          <a:solidFill>
            <a:srgbClr val="007AC3"/>
          </a:solidFill>
          <a:ln>
            <a:noFill/>
          </a:ln>
        </p:spPr>
        <p:txBody>
          <a:bodyPr spcFirstLastPara="1" wrap="square" lIns="91425" tIns="45700" rIns="91425" bIns="720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u="none" strike="noStrike" cap="none" dirty="0">
                <a:solidFill>
                  <a:schemeClr val="lt1"/>
                </a:solidFill>
                <a:latin typeface="Roboto" panose="02000000000000000000" pitchFamily="2" charset="0"/>
                <a:ea typeface="Roboto" panose="02000000000000000000" pitchFamily="2" charset="0"/>
                <a:cs typeface="Arial"/>
                <a:sym typeface="Arial"/>
              </a:rPr>
              <a:t>Deeper</a:t>
            </a:r>
            <a:endParaRPr sz="1800" b="1" u="none" strike="noStrike" cap="none" dirty="0">
              <a:solidFill>
                <a:schemeClr val="lt1"/>
              </a:solidFill>
              <a:latin typeface="Roboto" panose="02000000000000000000" pitchFamily="2" charset="0"/>
              <a:ea typeface="Roboto" panose="02000000000000000000" pitchFamily="2" charset="0"/>
              <a:cs typeface="Arial"/>
              <a:sym typeface="Arial"/>
            </a:endParaRPr>
          </a:p>
        </p:txBody>
      </p:sp>
      <p:sp>
        <p:nvSpPr>
          <p:cNvPr id="42" name="Google Shape;42;p2"/>
          <p:cNvSpPr/>
          <p:nvPr/>
        </p:nvSpPr>
        <p:spPr>
          <a:xfrm flipH="1">
            <a:off x="2180298" y="4743343"/>
            <a:ext cx="1325567" cy="365760"/>
          </a:xfrm>
          <a:prstGeom prst="homePlate">
            <a:avLst>
              <a:gd name="adj" fmla="val 50000"/>
            </a:avLst>
          </a:prstGeom>
          <a:solidFill>
            <a:srgbClr val="00529C"/>
          </a:solidFill>
          <a:ln>
            <a:noFill/>
          </a:ln>
        </p:spPr>
        <p:txBody>
          <a:bodyPr spcFirstLastPara="1" wrap="square" lIns="91425" tIns="45700" rIns="91425" bIns="720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u="none" strike="noStrike" cap="none" dirty="0">
                <a:solidFill>
                  <a:schemeClr val="lt1"/>
                </a:solidFill>
                <a:latin typeface="Roboto" panose="02000000000000000000" pitchFamily="2" charset="0"/>
                <a:ea typeface="Roboto" panose="02000000000000000000" pitchFamily="2" charset="0"/>
                <a:cs typeface="Arial"/>
                <a:sym typeface="Arial"/>
              </a:rPr>
              <a:t>Deepest</a:t>
            </a:r>
            <a:endParaRPr sz="1800" b="1" u="none" strike="noStrike" cap="none" dirty="0">
              <a:solidFill>
                <a:schemeClr val="lt1"/>
              </a:solidFill>
              <a:latin typeface="Roboto" panose="02000000000000000000" pitchFamily="2" charset="0"/>
              <a:ea typeface="Roboto" panose="02000000000000000000" pitchFamily="2" charset="0"/>
              <a:cs typeface="Arial"/>
              <a:sym typeface="Arial"/>
            </a:endParaRPr>
          </a:p>
        </p:txBody>
      </p:sp>
      <p:sp>
        <p:nvSpPr>
          <p:cNvPr id="12" name="TextBox 11">
            <a:hlinkClick r:id="rId6"/>
            <a:extLst>
              <a:ext uri="{FF2B5EF4-FFF2-40B4-BE49-F238E27FC236}">
                <a16:creationId xmlns:a16="http://schemas.microsoft.com/office/drawing/2014/main" id="{9C40A2EE-31A6-254D-981B-6BE40A653F94}"/>
              </a:ext>
            </a:extLst>
          </p:cNvPr>
          <p:cNvSpPr txBox="1"/>
          <p:nvPr/>
        </p:nvSpPr>
        <p:spPr>
          <a:xfrm>
            <a:off x="8388350" y="6507829"/>
            <a:ext cx="1354015" cy="1122218"/>
          </a:xfrm>
          <a:prstGeom prst="rect">
            <a:avLst/>
          </a:prstGeom>
          <a:noFill/>
        </p:spPr>
        <p:txBody>
          <a:bodyPr wrap="squar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3"/>
          <p:cNvSpPr/>
          <p:nvPr/>
        </p:nvSpPr>
        <p:spPr>
          <a:xfrm>
            <a:off x="503239" y="512763"/>
            <a:ext cx="8137524" cy="2193019"/>
          </a:xfrm>
          <a:prstGeom prst="roundRect">
            <a:avLst>
              <a:gd name="adj" fmla="val 6409"/>
            </a:avLst>
          </a:prstGeom>
          <a:solidFill>
            <a:srgbClr val="FFF9E7"/>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r>
              <a:rPr lang="en-GB" sz="1350" u="none" strike="noStrike" cap="none" dirty="0">
                <a:solidFill>
                  <a:schemeClr val="lt1"/>
                </a:solidFill>
                <a:latin typeface="Twinkl" pitchFamily="2" charset="77"/>
                <a:ea typeface="Arial"/>
                <a:cs typeface="Arial"/>
                <a:sym typeface="Arial"/>
              </a:rPr>
              <a:t> </a:t>
            </a:r>
            <a:endParaRPr sz="1400" u="none" strike="noStrike" cap="none" dirty="0">
              <a:solidFill>
                <a:srgbClr val="000000"/>
              </a:solidFill>
              <a:latin typeface="Twinkl" pitchFamily="2" charset="77"/>
              <a:ea typeface="Arial"/>
              <a:cs typeface="Arial"/>
              <a:sym typeface="Arial"/>
            </a:endParaRPr>
          </a:p>
        </p:txBody>
      </p:sp>
      <p:sp>
        <p:nvSpPr>
          <p:cNvPr id="48" name="Google Shape;48;p3"/>
          <p:cNvSpPr txBox="1"/>
          <p:nvPr/>
        </p:nvSpPr>
        <p:spPr>
          <a:xfrm>
            <a:off x="1755599" y="749300"/>
            <a:ext cx="5844000" cy="540000"/>
          </a:xfrm>
          <a:prstGeom prst="rect">
            <a:avLst/>
          </a:prstGeom>
          <a:noFill/>
          <a:ln>
            <a:noFill/>
          </a:ln>
        </p:spPr>
        <p:txBody>
          <a:bodyPr spcFirstLastPara="1" wrap="square" lIns="0" tIns="0" rIns="0" bIns="0" anchor="ctr" anchorCtr="1">
            <a:noAutofit/>
          </a:bodyPr>
          <a:lstStyle/>
          <a:p>
            <a:pPr marL="0" marR="0" lvl="0" indent="0" algn="l" rtl="0">
              <a:lnSpc>
                <a:spcPct val="90000"/>
              </a:lnSpc>
              <a:spcBef>
                <a:spcPts val="0"/>
              </a:spcBef>
              <a:spcAft>
                <a:spcPts val="0"/>
              </a:spcAft>
              <a:buClr>
                <a:schemeClr val="dk1"/>
              </a:buClr>
              <a:buSzPts val="3600"/>
              <a:buFont typeface="Arial"/>
              <a:buNone/>
            </a:pPr>
            <a:r>
              <a:rPr lang="en-GB" sz="3600" b="1" u="none" strike="noStrike" cap="none" dirty="0">
                <a:solidFill>
                  <a:schemeClr val="dk1"/>
                </a:solidFill>
                <a:latin typeface="Twinkl" pitchFamily="2" charset="77"/>
                <a:ea typeface="Arial"/>
                <a:cs typeface="Arial"/>
                <a:sym typeface="Arial"/>
              </a:rPr>
              <a:t>National</a:t>
            </a:r>
            <a:r>
              <a:rPr lang="en-GB" sz="3600" u="none" strike="noStrike" cap="none" dirty="0">
                <a:solidFill>
                  <a:schemeClr val="dk1"/>
                </a:solidFill>
                <a:latin typeface="Twinkl" pitchFamily="2" charset="77"/>
                <a:ea typeface="Arial"/>
                <a:cs typeface="Arial"/>
                <a:sym typeface="Arial"/>
              </a:rPr>
              <a:t> </a:t>
            </a:r>
            <a:r>
              <a:rPr lang="en-GB" sz="3600" b="1" u="none" strike="noStrike" cap="none" dirty="0">
                <a:solidFill>
                  <a:schemeClr val="dk1"/>
                </a:solidFill>
                <a:latin typeface="Twinkl" pitchFamily="2" charset="77"/>
                <a:ea typeface="Arial"/>
                <a:cs typeface="Arial"/>
                <a:sym typeface="Arial"/>
              </a:rPr>
              <a:t>Curriculum Aim</a:t>
            </a:r>
            <a:endParaRPr sz="1400" b="1" u="none" strike="noStrike" cap="none" dirty="0">
              <a:solidFill>
                <a:srgbClr val="000000"/>
              </a:solidFill>
              <a:latin typeface="Twinkl" pitchFamily="2" charset="77"/>
              <a:ea typeface="Arial"/>
              <a:cs typeface="Arial"/>
              <a:sym typeface="Arial"/>
            </a:endParaRPr>
          </a:p>
        </p:txBody>
      </p:sp>
      <p:sp>
        <p:nvSpPr>
          <p:cNvPr id="49" name="Google Shape;49;p3"/>
          <p:cNvSpPr/>
          <p:nvPr/>
        </p:nvSpPr>
        <p:spPr>
          <a:xfrm>
            <a:off x="628649" y="1468417"/>
            <a:ext cx="8137523" cy="1409700"/>
          </a:xfrm>
          <a:prstGeom prst="roundRect">
            <a:avLst>
              <a:gd name="adj" fmla="val 2585"/>
            </a:avLst>
          </a:prstGeom>
          <a:noFill/>
          <a:ln>
            <a:noFill/>
          </a:ln>
        </p:spPr>
        <p:txBody>
          <a:bodyPr spcFirstLastPara="1" wrap="square" lIns="252000" tIns="252000" rIns="252000" bIns="252000" anchor="t" anchorCtr="0">
            <a:noAutofit/>
          </a:bodyPr>
          <a:lstStyle/>
          <a:p>
            <a:pPr marL="457200" lvl="0" indent="-342900" algn="l" rtl="0">
              <a:lnSpc>
                <a:spcPct val="110000"/>
              </a:lnSpc>
              <a:spcBef>
                <a:spcPts val="0"/>
              </a:spcBef>
              <a:spcAft>
                <a:spcPts val="0"/>
              </a:spcAft>
              <a:buSzPts val="1800"/>
              <a:buChar char="●"/>
            </a:pPr>
            <a:r>
              <a:rPr lang="en-GB" sz="2400" dirty="0">
                <a:solidFill>
                  <a:schemeClr val="dk1"/>
                </a:solidFill>
              </a:rPr>
              <a:t>Read, write, order and compare numbers to at least 1 000 000 and determine the value of each digit</a:t>
            </a:r>
          </a:p>
        </p:txBody>
      </p:sp>
      <p:sp>
        <p:nvSpPr>
          <p:cNvPr id="5" name="TextBox 4">
            <a:hlinkClick r:id="rId3"/>
            <a:extLst>
              <a:ext uri="{FF2B5EF4-FFF2-40B4-BE49-F238E27FC236}">
                <a16:creationId xmlns:a16="http://schemas.microsoft.com/office/drawing/2014/main" id="{C88082B8-2A4A-5045-B23F-85BF409ED968}"/>
              </a:ext>
            </a:extLst>
          </p:cNvPr>
          <p:cNvSpPr txBox="1"/>
          <p:nvPr/>
        </p:nvSpPr>
        <p:spPr>
          <a:xfrm>
            <a:off x="8388350" y="6507829"/>
            <a:ext cx="1354015" cy="1122218"/>
          </a:xfrm>
          <a:prstGeom prst="rect">
            <a:avLst/>
          </a:prstGeom>
          <a:noFill/>
        </p:spPr>
        <p:txBody>
          <a:bodyPr wrap="square" rtlCol="0">
            <a:spAutoFit/>
          </a:bodyPr>
          <a:lstStyle/>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158" name="Rectangle 157">
            <a:extLst>
              <a:ext uri="{FF2B5EF4-FFF2-40B4-BE49-F238E27FC236}">
                <a16:creationId xmlns:a16="http://schemas.microsoft.com/office/drawing/2014/main" id="{5BDC502A-EB68-D1A4-E383-A68329B39300}"/>
              </a:ext>
            </a:extLst>
          </p:cNvPr>
          <p:cNvSpPr/>
          <p:nvPr/>
        </p:nvSpPr>
        <p:spPr>
          <a:xfrm>
            <a:off x="5902895" y="1618944"/>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1E3D5013-AF9D-4332-C536-B917BF30F3E1}"/>
              </a:ext>
            </a:extLst>
          </p:cNvPr>
          <p:cNvSpPr/>
          <p:nvPr/>
        </p:nvSpPr>
        <p:spPr>
          <a:xfrm>
            <a:off x="3280347" y="3993660"/>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E92AED8C-2AB7-3A43-7995-C9C79F47ADC1}"/>
              </a:ext>
            </a:extLst>
          </p:cNvPr>
          <p:cNvSpPr/>
          <p:nvPr/>
        </p:nvSpPr>
        <p:spPr>
          <a:xfrm>
            <a:off x="3280347" y="1618944"/>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FA040442-25B1-45F6-9E57-9332D23D58CE}"/>
              </a:ext>
            </a:extLst>
          </p:cNvPr>
          <p:cNvSpPr/>
          <p:nvPr/>
        </p:nvSpPr>
        <p:spPr>
          <a:xfrm>
            <a:off x="650436" y="1618944"/>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167F25E2-B69B-651E-87B2-6DF4778E5EBD}"/>
              </a:ext>
            </a:extLst>
          </p:cNvPr>
          <p:cNvSpPr/>
          <p:nvPr/>
        </p:nvSpPr>
        <p:spPr>
          <a:xfrm>
            <a:off x="650436" y="3993660"/>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id="{7AB1FF78-E972-7F3F-3948-A5C46706188D}"/>
              </a:ext>
            </a:extLst>
          </p:cNvPr>
          <p:cNvSpPr/>
          <p:nvPr/>
        </p:nvSpPr>
        <p:spPr>
          <a:xfrm>
            <a:off x="5902895" y="3993660"/>
            <a:ext cx="2542117" cy="215107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Google Shape;60;p10"/>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rgbClr val="000000"/>
              </a:buClr>
            </a:pPr>
            <a:r>
              <a:rPr lang="en-GB" sz="1500" b="1" dirty="0">
                <a:solidFill>
                  <a:srgbClr val="FFFFFF"/>
                </a:solidFill>
              </a:rPr>
              <a:t>Numbers to 10 000</a:t>
            </a:r>
            <a:endParaRPr sz="1500" b="1" dirty="0">
              <a:solidFill>
                <a:srgbClr val="FFFFFF"/>
              </a:solidFill>
              <a:latin typeface="Arial"/>
              <a:ea typeface="Arial"/>
              <a:cs typeface="Arial"/>
              <a:sym typeface="Arial"/>
            </a:endParaRPr>
          </a:p>
        </p:txBody>
      </p:sp>
      <p:sp>
        <p:nvSpPr>
          <p:cNvPr id="61" name="Google Shape;61;p10"/>
          <p:cNvSpPr/>
          <p:nvPr/>
        </p:nvSpPr>
        <p:spPr>
          <a:xfrm>
            <a:off x="3457412" y="628598"/>
            <a:ext cx="1009969" cy="443531"/>
          </a:xfrm>
          <a:prstGeom prst="rect">
            <a:avLst/>
          </a:prstGeom>
          <a:solidFill>
            <a:srgbClr val="4EB2E5"/>
          </a:solidFill>
          <a:ln>
            <a:noFill/>
          </a:ln>
        </p:spPr>
        <p:txBody>
          <a:bodyPr spcFirstLastPara="1" wrap="square" lIns="168750" tIns="33750" rIns="168750" bIns="67500" anchor="ctr" anchorCtr="0">
            <a:noAutofit/>
          </a:bodyPr>
          <a:lstStyle/>
          <a:p>
            <a:pPr algn="ctr"/>
            <a:r>
              <a:rPr lang="en-GB" sz="1500" b="1" dirty="0">
                <a:solidFill>
                  <a:srgbClr val="FFFFFF"/>
                </a:solidFill>
                <a:latin typeface="Twinkl" pitchFamily="2" charset="77"/>
                <a:ea typeface="Arial"/>
                <a:cs typeface="Arial"/>
                <a:sym typeface="Arial"/>
              </a:rPr>
              <a:t>Diving</a:t>
            </a:r>
            <a:endParaRPr sz="1500" b="1" dirty="0">
              <a:solidFill>
                <a:srgbClr val="FFFFFF"/>
              </a:solidFill>
              <a:latin typeface="Twinkl" pitchFamily="2" charset="77"/>
              <a:ea typeface="Arial"/>
              <a:cs typeface="Arial"/>
              <a:sym typeface="Arial"/>
            </a:endParaRPr>
          </a:p>
        </p:txBody>
      </p:sp>
      <p:pic>
        <p:nvPicPr>
          <p:cNvPr id="62" name="Google Shape;62;p10"/>
          <p:cNvPicPr preferRelativeResize="0"/>
          <p:nvPr/>
        </p:nvPicPr>
        <p:blipFill rotWithShape="1">
          <a:blip r:embed="rId3">
            <a:alphaModFix/>
          </a:blip>
          <a:srcRect/>
          <a:stretch/>
        </p:blipFill>
        <p:spPr>
          <a:xfrm>
            <a:off x="7763010" y="573621"/>
            <a:ext cx="656396" cy="656396"/>
          </a:xfrm>
          <a:prstGeom prst="rect">
            <a:avLst/>
          </a:prstGeom>
          <a:noFill/>
          <a:ln>
            <a:noFill/>
          </a:ln>
        </p:spPr>
      </p:pic>
      <p:sp>
        <p:nvSpPr>
          <p:cNvPr id="64" name="Google Shape;64;p10"/>
          <p:cNvSpPr txBox="1"/>
          <p:nvPr/>
        </p:nvSpPr>
        <p:spPr>
          <a:xfrm>
            <a:off x="806274" y="1099757"/>
            <a:ext cx="3934394" cy="382540"/>
          </a:xfrm>
          <a:prstGeom prst="rect">
            <a:avLst/>
          </a:prstGeom>
          <a:noFill/>
          <a:ln>
            <a:noFill/>
          </a:ln>
        </p:spPr>
        <p:txBody>
          <a:bodyPr spcFirstLastPara="1" wrap="square" lIns="67500" tIns="67500" rIns="67500" bIns="67500" anchor="t" anchorCtr="0">
            <a:spAutoFit/>
          </a:bodyPr>
          <a:lstStyle/>
          <a:p>
            <a:r>
              <a:rPr lang="en-GB" sz="1600" dirty="0"/>
              <a:t>What numbers are being represented? </a:t>
            </a:r>
          </a:p>
        </p:txBody>
      </p:sp>
      <p:sp>
        <p:nvSpPr>
          <p:cNvPr id="2" name="TextBox 1">
            <a:extLst>
              <a:ext uri="{FF2B5EF4-FFF2-40B4-BE49-F238E27FC236}">
                <a16:creationId xmlns:a16="http://schemas.microsoft.com/office/drawing/2014/main" id="{E699865D-8C7B-5AF8-76DB-A960569E9AD7}"/>
              </a:ext>
            </a:extLst>
          </p:cNvPr>
          <p:cNvSpPr txBox="1"/>
          <p:nvPr/>
        </p:nvSpPr>
        <p:spPr>
          <a:xfrm>
            <a:off x="3580108" y="4094139"/>
            <a:ext cx="184731" cy="207749"/>
          </a:xfrm>
          <a:prstGeom prst="rect">
            <a:avLst/>
          </a:prstGeom>
          <a:noFill/>
        </p:spPr>
        <p:txBody>
          <a:bodyPr wrap="none" rtlCol="0">
            <a:spAutoFit/>
          </a:bodyPr>
          <a:lstStyle/>
          <a:p>
            <a:endParaRPr lang="en-US" sz="750" dirty="0"/>
          </a:p>
        </p:txBody>
      </p:sp>
      <p:sp>
        <p:nvSpPr>
          <p:cNvPr id="145" name="Oval 144">
            <a:extLst>
              <a:ext uri="{FF2B5EF4-FFF2-40B4-BE49-F238E27FC236}">
                <a16:creationId xmlns:a16="http://schemas.microsoft.com/office/drawing/2014/main" id="{98EDBE61-1F44-88A5-2D45-B73A3131DF95}"/>
              </a:ext>
            </a:extLst>
          </p:cNvPr>
          <p:cNvSpPr/>
          <p:nvPr/>
        </p:nvSpPr>
        <p:spPr>
          <a:xfrm>
            <a:off x="3350423"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47" name="Oval 146">
            <a:extLst>
              <a:ext uri="{FF2B5EF4-FFF2-40B4-BE49-F238E27FC236}">
                <a16:creationId xmlns:a16="http://schemas.microsoft.com/office/drawing/2014/main" id="{8DC74ED0-9AA1-7A6B-F98A-F4DC4A1D901C}"/>
              </a:ext>
            </a:extLst>
          </p:cNvPr>
          <p:cNvSpPr/>
          <p:nvPr/>
        </p:nvSpPr>
        <p:spPr>
          <a:xfrm>
            <a:off x="3350423" y="1888651"/>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49" name="Oval 148">
            <a:extLst>
              <a:ext uri="{FF2B5EF4-FFF2-40B4-BE49-F238E27FC236}">
                <a16:creationId xmlns:a16="http://schemas.microsoft.com/office/drawing/2014/main" id="{7067E6F8-BEC8-A242-8C2A-38C1125D8249}"/>
              </a:ext>
            </a:extLst>
          </p:cNvPr>
          <p:cNvSpPr/>
          <p:nvPr/>
        </p:nvSpPr>
        <p:spPr>
          <a:xfrm>
            <a:off x="3350423"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50" name="Oval 149">
            <a:extLst>
              <a:ext uri="{FF2B5EF4-FFF2-40B4-BE49-F238E27FC236}">
                <a16:creationId xmlns:a16="http://schemas.microsoft.com/office/drawing/2014/main" id="{ED55391D-6FEF-86A7-5BC3-E8115A8AC133}"/>
              </a:ext>
            </a:extLst>
          </p:cNvPr>
          <p:cNvSpPr/>
          <p:nvPr/>
        </p:nvSpPr>
        <p:spPr>
          <a:xfrm>
            <a:off x="3698307" y="1888651"/>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51" name="Oval 150">
            <a:extLst>
              <a:ext uri="{FF2B5EF4-FFF2-40B4-BE49-F238E27FC236}">
                <a16:creationId xmlns:a16="http://schemas.microsoft.com/office/drawing/2014/main" id="{0A0DDAB3-EA50-E5DB-A2C8-68F96493619C}"/>
              </a:ext>
            </a:extLst>
          </p:cNvPr>
          <p:cNvSpPr/>
          <p:nvPr/>
        </p:nvSpPr>
        <p:spPr>
          <a:xfrm>
            <a:off x="4046191" y="1888651"/>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52" name="Oval 151">
            <a:extLst>
              <a:ext uri="{FF2B5EF4-FFF2-40B4-BE49-F238E27FC236}">
                <a16:creationId xmlns:a16="http://schemas.microsoft.com/office/drawing/2014/main" id="{F45DA239-374F-1C82-FDB3-5FA2B82E50EC}"/>
              </a:ext>
            </a:extLst>
          </p:cNvPr>
          <p:cNvSpPr/>
          <p:nvPr/>
        </p:nvSpPr>
        <p:spPr>
          <a:xfrm>
            <a:off x="4394075" y="1888651"/>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67" name="Oval 166">
            <a:extLst>
              <a:ext uri="{FF2B5EF4-FFF2-40B4-BE49-F238E27FC236}">
                <a16:creationId xmlns:a16="http://schemas.microsoft.com/office/drawing/2014/main" id="{99F1C378-DF89-6DFF-A651-9DCAD1D1D439}"/>
              </a:ext>
            </a:extLst>
          </p:cNvPr>
          <p:cNvSpPr/>
          <p:nvPr/>
        </p:nvSpPr>
        <p:spPr>
          <a:xfrm>
            <a:off x="3698307"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68" name="Oval 167">
            <a:extLst>
              <a:ext uri="{FF2B5EF4-FFF2-40B4-BE49-F238E27FC236}">
                <a16:creationId xmlns:a16="http://schemas.microsoft.com/office/drawing/2014/main" id="{46D59B21-E6EC-A29E-3E39-DDA4D55491C5}"/>
              </a:ext>
            </a:extLst>
          </p:cNvPr>
          <p:cNvSpPr/>
          <p:nvPr/>
        </p:nvSpPr>
        <p:spPr>
          <a:xfrm>
            <a:off x="4046191"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70" name="Oval 169">
            <a:extLst>
              <a:ext uri="{FF2B5EF4-FFF2-40B4-BE49-F238E27FC236}">
                <a16:creationId xmlns:a16="http://schemas.microsoft.com/office/drawing/2014/main" id="{BA7AC4A8-29A8-A17C-818A-4F2AEE174B19}"/>
              </a:ext>
            </a:extLst>
          </p:cNvPr>
          <p:cNvSpPr/>
          <p:nvPr/>
        </p:nvSpPr>
        <p:spPr>
          <a:xfrm>
            <a:off x="4394075"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71" name="Oval 170">
            <a:extLst>
              <a:ext uri="{FF2B5EF4-FFF2-40B4-BE49-F238E27FC236}">
                <a16:creationId xmlns:a16="http://schemas.microsoft.com/office/drawing/2014/main" id="{84530ADC-BBEC-8D0B-265C-1168AE6EC3AC}"/>
              </a:ext>
            </a:extLst>
          </p:cNvPr>
          <p:cNvSpPr/>
          <p:nvPr/>
        </p:nvSpPr>
        <p:spPr>
          <a:xfrm>
            <a:off x="4741959"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72" name="Oval 171">
            <a:extLst>
              <a:ext uri="{FF2B5EF4-FFF2-40B4-BE49-F238E27FC236}">
                <a16:creationId xmlns:a16="http://schemas.microsoft.com/office/drawing/2014/main" id="{D7A246D1-946C-7C37-17E7-A65DB10DA955}"/>
              </a:ext>
            </a:extLst>
          </p:cNvPr>
          <p:cNvSpPr/>
          <p:nvPr/>
        </p:nvSpPr>
        <p:spPr>
          <a:xfrm>
            <a:off x="5089843"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73" name="Oval 172">
            <a:extLst>
              <a:ext uri="{FF2B5EF4-FFF2-40B4-BE49-F238E27FC236}">
                <a16:creationId xmlns:a16="http://schemas.microsoft.com/office/drawing/2014/main" id="{EDC2717B-69A3-B805-EBC4-D5EAA555A273}"/>
              </a:ext>
            </a:extLst>
          </p:cNvPr>
          <p:cNvSpPr/>
          <p:nvPr/>
        </p:nvSpPr>
        <p:spPr>
          <a:xfrm>
            <a:off x="5437727" y="2304464"/>
            <a:ext cx="324000" cy="324000"/>
          </a:xfrm>
          <a:prstGeom prst="ellipse">
            <a:avLst/>
          </a:prstGeom>
          <a:solidFill>
            <a:srgbClr val="87B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a:t>
            </a:r>
          </a:p>
        </p:txBody>
      </p:sp>
      <p:sp>
        <p:nvSpPr>
          <p:cNvPr id="174" name="Oval 173">
            <a:extLst>
              <a:ext uri="{FF2B5EF4-FFF2-40B4-BE49-F238E27FC236}">
                <a16:creationId xmlns:a16="http://schemas.microsoft.com/office/drawing/2014/main" id="{60DE22D4-CB44-7EFF-5DD6-90C4ACAEEE03}"/>
              </a:ext>
            </a:extLst>
          </p:cNvPr>
          <p:cNvSpPr/>
          <p:nvPr/>
        </p:nvSpPr>
        <p:spPr>
          <a:xfrm>
            <a:off x="3697984"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75" name="Oval 174">
            <a:extLst>
              <a:ext uri="{FF2B5EF4-FFF2-40B4-BE49-F238E27FC236}">
                <a16:creationId xmlns:a16="http://schemas.microsoft.com/office/drawing/2014/main" id="{292CF119-0182-B926-9173-A20D465B1256}"/>
              </a:ext>
            </a:extLst>
          </p:cNvPr>
          <p:cNvSpPr/>
          <p:nvPr/>
        </p:nvSpPr>
        <p:spPr>
          <a:xfrm>
            <a:off x="4045545"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76" name="Oval 175">
            <a:extLst>
              <a:ext uri="{FF2B5EF4-FFF2-40B4-BE49-F238E27FC236}">
                <a16:creationId xmlns:a16="http://schemas.microsoft.com/office/drawing/2014/main" id="{D96B7BE6-EAFA-EAA1-889D-FB03AA039474}"/>
              </a:ext>
            </a:extLst>
          </p:cNvPr>
          <p:cNvSpPr/>
          <p:nvPr/>
        </p:nvSpPr>
        <p:spPr>
          <a:xfrm>
            <a:off x="4393106"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77" name="Oval 176">
            <a:extLst>
              <a:ext uri="{FF2B5EF4-FFF2-40B4-BE49-F238E27FC236}">
                <a16:creationId xmlns:a16="http://schemas.microsoft.com/office/drawing/2014/main" id="{2A1664F3-7AA6-892D-162E-C8F5C0F89352}"/>
              </a:ext>
            </a:extLst>
          </p:cNvPr>
          <p:cNvSpPr/>
          <p:nvPr/>
        </p:nvSpPr>
        <p:spPr>
          <a:xfrm>
            <a:off x="4740667"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78" name="Oval 177">
            <a:extLst>
              <a:ext uri="{FF2B5EF4-FFF2-40B4-BE49-F238E27FC236}">
                <a16:creationId xmlns:a16="http://schemas.microsoft.com/office/drawing/2014/main" id="{BA2CB43E-A2AF-DC1F-0501-C956BD4FB641}"/>
              </a:ext>
            </a:extLst>
          </p:cNvPr>
          <p:cNvSpPr/>
          <p:nvPr/>
        </p:nvSpPr>
        <p:spPr>
          <a:xfrm>
            <a:off x="5088230" y="2748834"/>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81" name="Oval 180">
            <a:extLst>
              <a:ext uri="{FF2B5EF4-FFF2-40B4-BE49-F238E27FC236}">
                <a16:creationId xmlns:a16="http://schemas.microsoft.com/office/drawing/2014/main" id="{FF1FC20F-B8ED-AAB0-A6E9-69CAC726D10C}"/>
              </a:ext>
            </a:extLst>
          </p:cNvPr>
          <p:cNvSpPr/>
          <p:nvPr/>
        </p:nvSpPr>
        <p:spPr>
          <a:xfrm>
            <a:off x="3350423" y="4691974"/>
            <a:ext cx="324000" cy="3240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a:t>
            </a:r>
          </a:p>
        </p:txBody>
      </p:sp>
      <p:sp>
        <p:nvSpPr>
          <p:cNvPr id="182" name="Oval 181">
            <a:extLst>
              <a:ext uri="{FF2B5EF4-FFF2-40B4-BE49-F238E27FC236}">
                <a16:creationId xmlns:a16="http://schemas.microsoft.com/office/drawing/2014/main" id="{88E6E30A-3AEA-5EEA-A6CB-AAF77D48EA74}"/>
              </a:ext>
            </a:extLst>
          </p:cNvPr>
          <p:cNvSpPr/>
          <p:nvPr/>
        </p:nvSpPr>
        <p:spPr>
          <a:xfrm>
            <a:off x="3350423"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3" name="Oval 182">
            <a:extLst>
              <a:ext uri="{FF2B5EF4-FFF2-40B4-BE49-F238E27FC236}">
                <a16:creationId xmlns:a16="http://schemas.microsoft.com/office/drawing/2014/main" id="{3AF34137-3D82-33F8-D4C7-63224F294F28}"/>
              </a:ext>
            </a:extLst>
          </p:cNvPr>
          <p:cNvSpPr/>
          <p:nvPr/>
        </p:nvSpPr>
        <p:spPr>
          <a:xfrm>
            <a:off x="3350423" y="5129680"/>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84" name="Oval 183">
            <a:extLst>
              <a:ext uri="{FF2B5EF4-FFF2-40B4-BE49-F238E27FC236}">
                <a16:creationId xmlns:a16="http://schemas.microsoft.com/office/drawing/2014/main" id="{05DDA37C-1599-22AB-99DA-983E25E790BE}"/>
              </a:ext>
            </a:extLst>
          </p:cNvPr>
          <p:cNvSpPr/>
          <p:nvPr/>
        </p:nvSpPr>
        <p:spPr>
          <a:xfrm>
            <a:off x="3698307"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5" name="Oval 184">
            <a:extLst>
              <a:ext uri="{FF2B5EF4-FFF2-40B4-BE49-F238E27FC236}">
                <a16:creationId xmlns:a16="http://schemas.microsoft.com/office/drawing/2014/main" id="{43225D92-D353-526A-A10B-3800637B83C2}"/>
              </a:ext>
            </a:extLst>
          </p:cNvPr>
          <p:cNvSpPr/>
          <p:nvPr/>
        </p:nvSpPr>
        <p:spPr>
          <a:xfrm>
            <a:off x="4046191"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6" name="Oval 185">
            <a:extLst>
              <a:ext uri="{FF2B5EF4-FFF2-40B4-BE49-F238E27FC236}">
                <a16:creationId xmlns:a16="http://schemas.microsoft.com/office/drawing/2014/main" id="{6EA930D3-6303-B816-C254-B662BD297295}"/>
              </a:ext>
            </a:extLst>
          </p:cNvPr>
          <p:cNvSpPr/>
          <p:nvPr/>
        </p:nvSpPr>
        <p:spPr>
          <a:xfrm>
            <a:off x="4394075"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7" name="Oval 186">
            <a:extLst>
              <a:ext uri="{FF2B5EF4-FFF2-40B4-BE49-F238E27FC236}">
                <a16:creationId xmlns:a16="http://schemas.microsoft.com/office/drawing/2014/main" id="{A19F2C49-778D-741E-87AF-1C4A996FDBE0}"/>
              </a:ext>
            </a:extLst>
          </p:cNvPr>
          <p:cNvSpPr/>
          <p:nvPr/>
        </p:nvSpPr>
        <p:spPr>
          <a:xfrm>
            <a:off x="4741959"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8" name="Oval 187">
            <a:extLst>
              <a:ext uri="{FF2B5EF4-FFF2-40B4-BE49-F238E27FC236}">
                <a16:creationId xmlns:a16="http://schemas.microsoft.com/office/drawing/2014/main" id="{690065B6-3091-3EB4-68D6-2426BFB8151C}"/>
              </a:ext>
            </a:extLst>
          </p:cNvPr>
          <p:cNvSpPr/>
          <p:nvPr/>
        </p:nvSpPr>
        <p:spPr>
          <a:xfrm>
            <a:off x="5089843"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89" name="Oval 188">
            <a:extLst>
              <a:ext uri="{FF2B5EF4-FFF2-40B4-BE49-F238E27FC236}">
                <a16:creationId xmlns:a16="http://schemas.microsoft.com/office/drawing/2014/main" id="{BCAFC0E1-68EB-E2A1-BAC6-7F136622F2F4}"/>
              </a:ext>
            </a:extLst>
          </p:cNvPr>
          <p:cNvSpPr/>
          <p:nvPr/>
        </p:nvSpPr>
        <p:spPr>
          <a:xfrm>
            <a:off x="5437727" y="4254268"/>
            <a:ext cx="324000" cy="324000"/>
          </a:xfrm>
          <a:prstGeom prst="ellipse">
            <a:avLst/>
          </a:prstGeom>
          <a:solidFill>
            <a:srgbClr val="0054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1000</a:t>
            </a:r>
          </a:p>
        </p:txBody>
      </p:sp>
      <p:sp>
        <p:nvSpPr>
          <p:cNvPr id="190" name="Oval 189">
            <a:extLst>
              <a:ext uri="{FF2B5EF4-FFF2-40B4-BE49-F238E27FC236}">
                <a16:creationId xmlns:a16="http://schemas.microsoft.com/office/drawing/2014/main" id="{DF7FDC96-746E-B549-D343-6B6BD4380022}"/>
              </a:ext>
            </a:extLst>
          </p:cNvPr>
          <p:cNvSpPr/>
          <p:nvPr/>
        </p:nvSpPr>
        <p:spPr>
          <a:xfrm>
            <a:off x="3698307" y="4691974"/>
            <a:ext cx="324000" cy="3240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a:t>
            </a:r>
          </a:p>
        </p:txBody>
      </p:sp>
      <p:sp>
        <p:nvSpPr>
          <p:cNvPr id="191" name="Oval 190">
            <a:extLst>
              <a:ext uri="{FF2B5EF4-FFF2-40B4-BE49-F238E27FC236}">
                <a16:creationId xmlns:a16="http://schemas.microsoft.com/office/drawing/2014/main" id="{0CC6E270-8AB6-8834-748D-0C1F13D67D59}"/>
              </a:ext>
            </a:extLst>
          </p:cNvPr>
          <p:cNvSpPr/>
          <p:nvPr/>
        </p:nvSpPr>
        <p:spPr>
          <a:xfrm>
            <a:off x="4046191" y="4691974"/>
            <a:ext cx="324000" cy="3240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10</a:t>
            </a:r>
          </a:p>
        </p:txBody>
      </p:sp>
      <p:sp>
        <p:nvSpPr>
          <p:cNvPr id="196" name="Oval 195">
            <a:extLst>
              <a:ext uri="{FF2B5EF4-FFF2-40B4-BE49-F238E27FC236}">
                <a16:creationId xmlns:a16="http://schemas.microsoft.com/office/drawing/2014/main" id="{E6C90EAC-A7F2-4FBB-EBFE-BFCB5C439277}"/>
              </a:ext>
            </a:extLst>
          </p:cNvPr>
          <p:cNvSpPr/>
          <p:nvPr/>
        </p:nvSpPr>
        <p:spPr>
          <a:xfrm>
            <a:off x="3697984" y="5129680"/>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97" name="Oval 196">
            <a:extLst>
              <a:ext uri="{FF2B5EF4-FFF2-40B4-BE49-F238E27FC236}">
                <a16:creationId xmlns:a16="http://schemas.microsoft.com/office/drawing/2014/main" id="{3D1F61A2-AE81-7624-092B-C3A2204A33D8}"/>
              </a:ext>
            </a:extLst>
          </p:cNvPr>
          <p:cNvSpPr/>
          <p:nvPr/>
        </p:nvSpPr>
        <p:spPr>
          <a:xfrm>
            <a:off x="4045545" y="5129680"/>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98" name="Oval 197">
            <a:extLst>
              <a:ext uri="{FF2B5EF4-FFF2-40B4-BE49-F238E27FC236}">
                <a16:creationId xmlns:a16="http://schemas.microsoft.com/office/drawing/2014/main" id="{89BD6E38-284B-B928-7AD0-09E0180B2AC1}"/>
              </a:ext>
            </a:extLst>
          </p:cNvPr>
          <p:cNvSpPr/>
          <p:nvPr/>
        </p:nvSpPr>
        <p:spPr>
          <a:xfrm>
            <a:off x="4393106" y="5129680"/>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199" name="Oval 198">
            <a:extLst>
              <a:ext uri="{FF2B5EF4-FFF2-40B4-BE49-F238E27FC236}">
                <a16:creationId xmlns:a16="http://schemas.microsoft.com/office/drawing/2014/main" id="{DC34CCEF-6093-5B97-8CAE-3D2711129729}"/>
              </a:ext>
            </a:extLst>
          </p:cNvPr>
          <p:cNvSpPr/>
          <p:nvPr/>
        </p:nvSpPr>
        <p:spPr>
          <a:xfrm>
            <a:off x="4740667" y="5129680"/>
            <a:ext cx="324000" cy="3240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50" b="1" dirty="0"/>
              <a:t>1</a:t>
            </a:r>
          </a:p>
        </p:txBody>
      </p:sp>
      <p:sp>
        <p:nvSpPr>
          <p:cNvPr id="204" name="Google Shape;64;p10">
            <a:extLst>
              <a:ext uri="{FF2B5EF4-FFF2-40B4-BE49-F238E27FC236}">
                <a16:creationId xmlns:a16="http://schemas.microsoft.com/office/drawing/2014/main" id="{8EC24CE0-F981-4C0B-4D3B-9EFCDDFF280F}"/>
              </a:ext>
            </a:extLst>
          </p:cNvPr>
          <p:cNvSpPr txBox="1"/>
          <p:nvPr/>
        </p:nvSpPr>
        <p:spPr>
          <a:xfrm>
            <a:off x="3350423" y="3353894"/>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algn="ctr"/>
            <a:r>
              <a:rPr lang="en-GB" sz="1600" b="1" dirty="0"/>
              <a:t>4706</a:t>
            </a:r>
          </a:p>
        </p:txBody>
      </p:sp>
      <p:sp>
        <p:nvSpPr>
          <p:cNvPr id="205" name="Google Shape;64;p10">
            <a:extLst>
              <a:ext uri="{FF2B5EF4-FFF2-40B4-BE49-F238E27FC236}">
                <a16:creationId xmlns:a16="http://schemas.microsoft.com/office/drawing/2014/main" id="{BA8A45DD-673A-013A-6987-45E935BD3DC8}"/>
              </a:ext>
            </a:extLst>
          </p:cNvPr>
          <p:cNvSpPr txBox="1"/>
          <p:nvPr/>
        </p:nvSpPr>
        <p:spPr>
          <a:xfrm>
            <a:off x="3350423" y="5725405"/>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marL="0" lvl="0" indent="0" algn="ctr" rtl="0">
              <a:spcBef>
                <a:spcPts val="0"/>
              </a:spcBef>
              <a:spcAft>
                <a:spcPts val="0"/>
              </a:spcAft>
              <a:buNone/>
            </a:pPr>
            <a:r>
              <a:rPr lang="en-GB" sz="1600" b="1" dirty="0">
                <a:solidFill>
                  <a:schemeClr val="dk1"/>
                </a:solidFill>
              </a:rPr>
              <a:t>7035</a:t>
            </a:r>
          </a:p>
        </p:txBody>
      </p:sp>
      <p:sp>
        <p:nvSpPr>
          <p:cNvPr id="206" name="Google Shape;64;p10">
            <a:extLst>
              <a:ext uri="{FF2B5EF4-FFF2-40B4-BE49-F238E27FC236}">
                <a16:creationId xmlns:a16="http://schemas.microsoft.com/office/drawing/2014/main" id="{9AD65FA5-4365-8650-5D66-95E1A44D9F1E}"/>
              </a:ext>
            </a:extLst>
          </p:cNvPr>
          <p:cNvSpPr txBox="1"/>
          <p:nvPr/>
        </p:nvSpPr>
        <p:spPr>
          <a:xfrm>
            <a:off x="713100" y="3353894"/>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marL="0" lvl="0" indent="0" algn="ctr" rtl="0">
              <a:spcBef>
                <a:spcPts val="0"/>
              </a:spcBef>
              <a:spcAft>
                <a:spcPts val="0"/>
              </a:spcAft>
              <a:buNone/>
            </a:pPr>
            <a:r>
              <a:rPr lang="en-GB" sz="1600" b="1" dirty="0">
                <a:solidFill>
                  <a:schemeClr val="dk1"/>
                </a:solidFill>
              </a:rPr>
              <a:t>5300</a:t>
            </a:r>
          </a:p>
        </p:txBody>
      </p:sp>
      <p:sp>
        <p:nvSpPr>
          <p:cNvPr id="207" name="Google Shape;64;p10">
            <a:extLst>
              <a:ext uri="{FF2B5EF4-FFF2-40B4-BE49-F238E27FC236}">
                <a16:creationId xmlns:a16="http://schemas.microsoft.com/office/drawing/2014/main" id="{07B17984-D014-C307-AB4D-3EAC02AD7453}"/>
              </a:ext>
            </a:extLst>
          </p:cNvPr>
          <p:cNvSpPr txBox="1"/>
          <p:nvPr/>
        </p:nvSpPr>
        <p:spPr>
          <a:xfrm>
            <a:off x="713100" y="5725405"/>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lvl="0" algn="ctr"/>
            <a:r>
              <a:rPr lang="en-GB" sz="1600" b="1" dirty="0">
                <a:solidFill>
                  <a:schemeClr val="dk1"/>
                </a:solidFill>
              </a:rPr>
              <a:t>5024</a:t>
            </a:r>
            <a:br>
              <a:rPr lang="en-GB" sz="1600" b="1" dirty="0">
                <a:solidFill>
                  <a:schemeClr val="dk1"/>
                </a:solidFill>
              </a:rPr>
            </a:br>
            <a:endParaRPr lang="en-GB" sz="1600" b="1" dirty="0">
              <a:solidFill>
                <a:schemeClr val="dk1"/>
              </a:solidFill>
            </a:endParaRPr>
          </a:p>
        </p:txBody>
      </p:sp>
      <p:pic>
        <p:nvPicPr>
          <p:cNvPr id="211" name="Picture 210" descr="A yellow cube with black squares&#10;&#10;Description automatically generated">
            <a:extLst>
              <a:ext uri="{FF2B5EF4-FFF2-40B4-BE49-F238E27FC236}">
                <a16:creationId xmlns:a16="http://schemas.microsoft.com/office/drawing/2014/main" id="{26B5A92E-BD94-2FF2-5CD3-7F9F6EF7E0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593" y="1835594"/>
            <a:ext cx="527975" cy="527975"/>
          </a:xfrm>
          <a:prstGeom prst="rect">
            <a:avLst/>
          </a:prstGeom>
        </p:spPr>
      </p:pic>
      <p:pic>
        <p:nvPicPr>
          <p:cNvPr id="212" name="Picture 211">
            <a:extLst>
              <a:ext uri="{FF2B5EF4-FFF2-40B4-BE49-F238E27FC236}">
                <a16:creationId xmlns:a16="http://schemas.microsoft.com/office/drawing/2014/main" id="{DD2AD1E6-0CCC-A9DC-CE70-3F266D899F9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311025" y="2649496"/>
            <a:ext cx="378186" cy="378186"/>
          </a:xfrm>
          <a:prstGeom prst="rect">
            <a:avLst/>
          </a:prstGeom>
        </p:spPr>
      </p:pic>
      <p:pic>
        <p:nvPicPr>
          <p:cNvPr id="219" name="Picture 218" descr="A yellow cube with black squares&#10;&#10;Description automatically generated">
            <a:extLst>
              <a:ext uri="{FF2B5EF4-FFF2-40B4-BE49-F238E27FC236}">
                <a16:creationId xmlns:a16="http://schemas.microsoft.com/office/drawing/2014/main" id="{6AE6D9D3-EF4F-A169-9C68-1CC8159B65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6435" y="1835594"/>
            <a:ext cx="527975" cy="527975"/>
          </a:xfrm>
          <a:prstGeom prst="rect">
            <a:avLst/>
          </a:prstGeom>
        </p:spPr>
      </p:pic>
      <p:pic>
        <p:nvPicPr>
          <p:cNvPr id="220" name="Picture 219" descr="A yellow cube with black squares&#10;&#10;Description automatically generated">
            <a:extLst>
              <a:ext uri="{FF2B5EF4-FFF2-40B4-BE49-F238E27FC236}">
                <a16:creationId xmlns:a16="http://schemas.microsoft.com/office/drawing/2014/main" id="{6D56136C-EC77-E6D5-F38E-D652A8430F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0176" y="1835594"/>
            <a:ext cx="527975" cy="527975"/>
          </a:xfrm>
          <a:prstGeom prst="rect">
            <a:avLst/>
          </a:prstGeom>
        </p:spPr>
      </p:pic>
      <p:pic>
        <p:nvPicPr>
          <p:cNvPr id="221" name="Picture 220" descr="A yellow cube with black squares&#10;&#10;Description automatically generated">
            <a:extLst>
              <a:ext uri="{FF2B5EF4-FFF2-40B4-BE49-F238E27FC236}">
                <a16:creationId xmlns:a16="http://schemas.microsoft.com/office/drawing/2014/main" id="{94FDA7A8-BC4A-0765-D3A7-BFD35760F7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3918" y="1835594"/>
            <a:ext cx="527975" cy="527975"/>
          </a:xfrm>
          <a:prstGeom prst="rect">
            <a:avLst/>
          </a:prstGeom>
        </p:spPr>
      </p:pic>
      <p:pic>
        <p:nvPicPr>
          <p:cNvPr id="235" name="Picture 234" descr="A yellow cube with black squares&#10;&#10;Description automatically generated">
            <a:extLst>
              <a:ext uri="{FF2B5EF4-FFF2-40B4-BE49-F238E27FC236}">
                <a16:creationId xmlns:a16="http://schemas.microsoft.com/office/drawing/2014/main" id="{73E9A23D-42FA-7C6B-186A-0CF92F95E4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482" y="2575817"/>
            <a:ext cx="527975" cy="527975"/>
          </a:xfrm>
          <a:prstGeom prst="rect">
            <a:avLst/>
          </a:prstGeom>
        </p:spPr>
      </p:pic>
      <p:pic>
        <p:nvPicPr>
          <p:cNvPr id="236" name="Picture 235" descr="A yellow cube with black squares&#10;&#10;Description automatically generated">
            <a:extLst>
              <a:ext uri="{FF2B5EF4-FFF2-40B4-BE49-F238E27FC236}">
                <a16:creationId xmlns:a16="http://schemas.microsoft.com/office/drawing/2014/main" id="{5C8A6D9F-D5C4-85D6-48F6-039EE9E623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593" y="4209887"/>
            <a:ext cx="527975" cy="527975"/>
          </a:xfrm>
          <a:prstGeom prst="rect">
            <a:avLst/>
          </a:prstGeom>
        </p:spPr>
      </p:pic>
      <p:pic>
        <p:nvPicPr>
          <p:cNvPr id="238" name="Picture 237">
            <a:extLst>
              <a:ext uri="{FF2B5EF4-FFF2-40B4-BE49-F238E27FC236}">
                <a16:creationId xmlns:a16="http://schemas.microsoft.com/office/drawing/2014/main" id="{FABF96A2-6C3D-02A3-357D-9A9C82914A7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526953" y="5023789"/>
            <a:ext cx="49949" cy="378186"/>
          </a:xfrm>
          <a:prstGeom prst="rect">
            <a:avLst/>
          </a:prstGeom>
        </p:spPr>
      </p:pic>
      <p:grpSp>
        <p:nvGrpSpPr>
          <p:cNvPr id="239" name="Group 238">
            <a:extLst>
              <a:ext uri="{FF2B5EF4-FFF2-40B4-BE49-F238E27FC236}">
                <a16:creationId xmlns:a16="http://schemas.microsoft.com/office/drawing/2014/main" id="{9E6C0C3E-6270-017E-873C-B584ECCAFFB5}"/>
              </a:ext>
            </a:extLst>
          </p:cNvPr>
          <p:cNvGrpSpPr/>
          <p:nvPr/>
        </p:nvGrpSpPr>
        <p:grpSpPr>
          <a:xfrm>
            <a:off x="1680032" y="5025262"/>
            <a:ext cx="49949" cy="376713"/>
            <a:chOff x="2762513" y="2104555"/>
            <a:chExt cx="86506" cy="652428"/>
          </a:xfrm>
        </p:grpSpPr>
        <p:pic>
          <p:nvPicPr>
            <p:cNvPr id="240" name="Picture 239">
              <a:extLst>
                <a:ext uri="{FF2B5EF4-FFF2-40B4-BE49-F238E27FC236}">
                  <a16:creationId xmlns:a16="http://schemas.microsoft.com/office/drawing/2014/main" id="{C1ACF660-D0B6-7BC3-1348-591396038BD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762513" y="2670477"/>
              <a:ext cx="86506" cy="86506"/>
            </a:xfrm>
            <a:prstGeom prst="rect">
              <a:avLst/>
            </a:prstGeom>
          </p:spPr>
        </p:pic>
        <p:pic>
          <p:nvPicPr>
            <p:cNvPr id="241" name="Picture 240">
              <a:extLst>
                <a:ext uri="{FF2B5EF4-FFF2-40B4-BE49-F238E27FC236}">
                  <a16:creationId xmlns:a16="http://schemas.microsoft.com/office/drawing/2014/main" id="{2DEBB75E-1ECB-6755-ADF5-5DFE92234C6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762513" y="2481837"/>
              <a:ext cx="86506" cy="86506"/>
            </a:xfrm>
            <a:prstGeom prst="rect">
              <a:avLst/>
            </a:prstGeom>
          </p:spPr>
        </p:pic>
        <p:pic>
          <p:nvPicPr>
            <p:cNvPr id="242" name="Picture 241">
              <a:extLst>
                <a:ext uri="{FF2B5EF4-FFF2-40B4-BE49-F238E27FC236}">
                  <a16:creationId xmlns:a16="http://schemas.microsoft.com/office/drawing/2014/main" id="{AF4E9C3F-380D-1A1B-35A7-AFAE03344B9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762513" y="2293196"/>
              <a:ext cx="86506" cy="86506"/>
            </a:xfrm>
            <a:prstGeom prst="rect">
              <a:avLst/>
            </a:prstGeom>
          </p:spPr>
        </p:pic>
        <p:pic>
          <p:nvPicPr>
            <p:cNvPr id="243" name="Picture 242">
              <a:extLst>
                <a:ext uri="{FF2B5EF4-FFF2-40B4-BE49-F238E27FC236}">
                  <a16:creationId xmlns:a16="http://schemas.microsoft.com/office/drawing/2014/main" id="{C67E6F11-7CFD-D4E4-241D-453319B6A47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762513" y="2104555"/>
              <a:ext cx="86506" cy="86506"/>
            </a:xfrm>
            <a:prstGeom prst="rect">
              <a:avLst/>
            </a:prstGeom>
          </p:spPr>
        </p:pic>
      </p:grpSp>
      <p:pic>
        <p:nvPicPr>
          <p:cNvPr id="244" name="Picture 243" descr="A yellow cube with black squares&#10;&#10;Description automatically generated">
            <a:extLst>
              <a:ext uri="{FF2B5EF4-FFF2-40B4-BE49-F238E27FC236}">
                <a16:creationId xmlns:a16="http://schemas.microsoft.com/office/drawing/2014/main" id="{B03C4652-D84A-C5BD-E97B-1A575733BF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6435" y="4209887"/>
            <a:ext cx="527975" cy="527975"/>
          </a:xfrm>
          <a:prstGeom prst="rect">
            <a:avLst/>
          </a:prstGeom>
        </p:spPr>
      </p:pic>
      <p:pic>
        <p:nvPicPr>
          <p:cNvPr id="245" name="Picture 244" descr="A yellow cube with black squares&#10;&#10;Description automatically generated">
            <a:extLst>
              <a:ext uri="{FF2B5EF4-FFF2-40B4-BE49-F238E27FC236}">
                <a16:creationId xmlns:a16="http://schemas.microsoft.com/office/drawing/2014/main" id="{5C6187B6-5A29-9125-E5CB-A77AC346A1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0176" y="4209887"/>
            <a:ext cx="527975" cy="527975"/>
          </a:xfrm>
          <a:prstGeom prst="rect">
            <a:avLst/>
          </a:prstGeom>
        </p:spPr>
      </p:pic>
      <p:pic>
        <p:nvPicPr>
          <p:cNvPr id="246" name="Picture 245" descr="A yellow cube with black squares&#10;&#10;Description automatically generated">
            <a:extLst>
              <a:ext uri="{FF2B5EF4-FFF2-40B4-BE49-F238E27FC236}">
                <a16:creationId xmlns:a16="http://schemas.microsoft.com/office/drawing/2014/main" id="{8EFE6D83-3142-3541-AA0E-BDE55C65E4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3918" y="4209887"/>
            <a:ext cx="527975" cy="527975"/>
          </a:xfrm>
          <a:prstGeom prst="rect">
            <a:avLst/>
          </a:prstGeom>
        </p:spPr>
      </p:pic>
      <p:pic>
        <p:nvPicPr>
          <p:cNvPr id="247" name="Picture 246" descr="A yellow cube with black squares&#10;&#10;Description automatically generated">
            <a:extLst>
              <a:ext uri="{FF2B5EF4-FFF2-40B4-BE49-F238E27FC236}">
                <a16:creationId xmlns:a16="http://schemas.microsoft.com/office/drawing/2014/main" id="{3885302B-1574-66F4-5719-7DE277A9E3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593" y="4950110"/>
            <a:ext cx="527975" cy="527975"/>
          </a:xfrm>
          <a:prstGeom prst="rect">
            <a:avLst/>
          </a:prstGeom>
        </p:spPr>
      </p:pic>
      <p:pic>
        <p:nvPicPr>
          <p:cNvPr id="248" name="Picture 247">
            <a:extLst>
              <a:ext uri="{FF2B5EF4-FFF2-40B4-BE49-F238E27FC236}">
                <a16:creationId xmlns:a16="http://schemas.microsoft.com/office/drawing/2014/main" id="{DF4CBA78-25FB-6DF1-0BDC-730ED40E1B0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760678" y="2649496"/>
            <a:ext cx="378186" cy="378186"/>
          </a:xfrm>
          <a:prstGeom prst="rect">
            <a:avLst/>
          </a:prstGeom>
        </p:spPr>
      </p:pic>
      <p:pic>
        <p:nvPicPr>
          <p:cNvPr id="249" name="Picture 248">
            <a:extLst>
              <a:ext uri="{FF2B5EF4-FFF2-40B4-BE49-F238E27FC236}">
                <a16:creationId xmlns:a16="http://schemas.microsoft.com/office/drawing/2014/main" id="{F00E972E-08B0-29F7-C4B5-708368F36E5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210331" y="2649496"/>
            <a:ext cx="378186" cy="378186"/>
          </a:xfrm>
          <a:prstGeom prst="rect">
            <a:avLst/>
          </a:prstGeom>
        </p:spPr>
      </p:pic>
      <p:pic>
        <p:nvPicPr>
          <p:cNvPr id="250" name="Picture 249">
            <a:extLst>
              <a:ext uri="{FF2B5EF4-FFF2-40B4-BE49-F238E27FC236}">
                <a16:creationId xmlns:a16="http://schemas.microsoft.com/office/drawing/2014/main" id="{0E2C9F9A-DF95-3891-B114-EE15723C913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373875" y="5023789"/>
            <a:ext cx="49949" cy="378186"/>
          </a:xfrm>
          <a:prstGeom prst="rect">
            <a:avLst/>
          </a:prstGeom>
        </p:spPr>
      </p:pic>
      <p:cxnSp>
        <p:nvCxnSpPr>
          <p:cNvPr id="252" name="Google Shape;120;p11">
            <a:extLst>
              <a:ext uri="{FF2B5EF4-FFF2-40B4-BE49-F238E27FC236}">
                <a16:creationId xmlns:a16="http://schemas.microsoft.com/office/drawing/2014/main" id="{1B075E55-A7AA-48E1-5197-1B962B5FDABC}"/>
              </a:ext>
            </a:extLst>
          </p:cNvPr>
          <p:cNvCxnSpPr>
            <a:cxnSpLocks/>
            <a:stCxn id="261" idx="0"/>
          </p:cNvCxnSpPr>
          <p:nvPr/>
        </p:nvCxnSpPr>
        <p:spPr>
          <a:xfrm flipV="1">
            <a:off x="6563825" y="2237506"/>
            <a:ext cx="308758" cy="432331"/>
          </a:xfrm>
          <a:prstGeom prst="straightConnector1">
            <a:avLst/>
          </a:prstGeom>
          <a:noFill/>
          <a:ln w="25400" cap="flat" cmpd="sng">
            <a:solidFill>
              <a:schemeClr val="tx1"/>
            </a:solidFill>
            <a:prstDash val="solid"/>
            <a:round/>
            <a:headEnd type="none" w="med" len="med"/>
            <a:tailEnd type="none" w="med" len="med"/>
          </a:ln>
        </p:spPr>
      </p:cxnSp>
      <p:sp>
        <p:nvSpPr>
          <p:cNvPr id="254" name="Google Shape;117;p11">
            <a:extLst>
              <a:ext uri="{FF2B5EF4-FFF2-40B4-BE49-F238E27FC236}">
                <a16:creationId xmlns:a16="http://schemas.microsoft.com/office/drawing/2014/main" id="{964A6FE2-D52D-64B3-1DC2-6C969F69491A}"/>
              </a:ext>
            </a:extLst>
          </p:cNvPr>
          <p:cNvSpPr/>
          <p:nvPr/>
        </p:nvSpPr>
        <p:spPr>
          <a:xfrm>
            <a:off x="6837824" y="1737413"/>
            <a:ext cx="687014" cy="670023"/>
          </a:xfrm>
          <a:prstGeom prst="ellipse">
            <a:avLst/>
          </a:prstGeom>
          <a:solidFill>
            <a:schemeClr val="bg1"/>
          </a:solidFill>
          <a:ln w="25400" cap="flat" cmpd="sng">
            <a:solidFill>
              <a:srgbClr val="87BD31"/>
            </a:solidFill>
            <a:prstDash val="solid"/>
            <a:round/>
            <a:headEnd type="none" w="sm" len="sm"/>
            <a:tailEnd type="none" w="sm" len="sm"/>
          </a:ln>
        </p:spPr>
        <p:txBody>
          <a:bodyPr spcFirstLastPara="1" wrap="square" lIns="0" tIns="85711" rIns="0" bIns="85711" anchor="ctr" anchorCtr="0">
            <a:noAutofit/>
          </a:bodyPr>
          <a:lstStyle/>
          <a:p>
            <a:pPr algn="ctr"/>
            <a:r>
              <a:rPr lang="en-GB" sz="1300" b="1" dirty="0"/>
              <a:t>1403</a:t>
            </a:r>
            <a:endParaRPr sz="1300" b="1" dirty="0"/>
          </a:p>
        </p:txBody>
      </p:sp>
      <p:sp>
        <p:nvSpPr>
          <p:cNvPr id="256" name="Google Shape;119;p11">
            <a:extLst>
              <a:ext uri="{FF2B5EF4-FFF2-40B4-BE49-F238E27FC236}">
                <a16:creationId xmlns:a16="http://schemas.microsoft.com/office/drawing/2014/main" id="{FF365D68-E147-3CE5-1318-AFC4F2803284}"/>
              </a:ext>
            </a:extLst>
          </p:cNvPr>
          <p:cNvSpPr/>
          <p:nvPr/>
        </p:nvSpPr>
        <p:spPr>
          <a:xfrm>
            <a:off x="7513105" y="2656618"/>
            <a:ext cx="604817" cy="576829"/>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r>
              <a:rPr lang="en-GB" sz="1300" dirty="0"/>
              <a:t>203</a:t>
            </a:r>
          </a:p>
        </p:txBody>
      </p:sp>
      <p:sp>
        <p:nvSpPr>
          <p:cNvPr id="257" name="Google Shape;64;p10">
            <a:extLst>
              <a:ext uri="{FF2B5EF4-FFF2-40B4-BE49-F238E27FC236}">
                <a16:creationId xmlns:a16="http://schemas.microsoft.com/office/drawing/2014/main" id="{A3BD2AAE-12DF-0A1A-B56F-955976646390}"/>
              </a:ext>
            </a:extLst>
          </p:cNvPr>
          <p:cNvSpPr txBox="1"/>
          <p:nvPr/>
        </p:nvSpPr>
        <p:spPr>
          <a:xfrm>
            <a:off x="5967499" y="3353894"/>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algn="ctr"/>
            <a:r>
              <a:rPr lang="en-GB" sz="1600" b="1" dirty="0"/>
              <a:t>1403</a:t>
            </a:r>
          </a:p>
        </p:txBody>
      </p:sp>
      <p:sp>
        <p:nvSpPr>
          <p:cNvPr id="258" name="Google Shape;64;p10">
            <a:extLst>
              <a:ext uri="{FF2B5EF4-FFF2-40B4-BE49-F238E27FC236}">
                <a16:creationId xmlns:a16="http://schemas.microsoft.com/office/drawing/2014/main" id="{364473F9-66DA-16FF-F810-562899116A88}"/>
              </a:ext>
            </a:extLst>
          </p:cNvPr>
          <p:cNvSpPr txBox="1"/>
          <p:nvPr/>
        </p:nvSpPr>
        <p:spPr>
          <a:xfrm>
            <a:off x="5967499" y="5725405"/>
            <a:ext cx="2411304" cy="324000"/>
          </a:xfrm>
          <a:prstGeom prst="rect">
            <a:avLst/>
          </a:prstGeom>
          <a:noFill/>
          <a:ln w="25400">
            <a:solidFill>
              <a:schemeClr val="accent4"/>
            </a:solidFill>
          </a:ln>
        </p:spPr>
        <p:txBody>
          <a:bodyPr spcFirstLastPara="1" wrap="square" lIns="67500" tIns="67500" rIns="67500" bIns="67500" anchor="t" anchorCtr="0">
            <a:noAutofit/>
          </a:bodyPr>
          <a:lstStyle/>
          <a:p>
            <a:pPr marL="0" lvl="0" indent="0" algn="ctr" rtl="0">
              <a:spcBef>
                <a:spcPts val="0"/>
              </a:spcBef>
              <a:spcAft>
                <a:spcPts val="0"/>
              </a:spcAft>
              <a:buNone/>
            </a:pPr>
            <a:r>
              <a:rPr lang="en-GB" sz="1600" b="1" dirty="0">
                <a:solidFill>
                  <a:schemeClr val="dk1"/>
                </a:solidFill>
              </a:rPr>
              <a:t>8970</a:t>
            </a:r>
          </a:p>
        </p:txBody>
      </p:sp>
      <p:sp>
        <p:nvSpPr>
          <p:cNvPr id="261" name="Google Shape;118;p11">
            <a:extLst>
              <a:ext uri="{FF2B5EF4-FFF2-40B4-BE49-F238E27FC236}">
                <a16:creationId xmlns:a16="http://schemas.microsoft.com/office/drawing/2014/main" id="{7793A11D-189D-E23C-E13E-584D44FDFD9E}"/>
              </a:ext>
            </a:extLst>
          </p:cNvPr>
          <p:cNvSpPr/>
          <p:nvPr/>
        </p:nvSpPr>
        <p:spPr>
          <a:xfrm>
            <a:off x="6261416" y="2669837"/>
            <a:ext cx="604817" cy="576829"/>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r>
              <a:rPr lang="en-GB" sz="1300" dirty="0"/>
              <a:t>1200</a:t>
            </a:r>
          </a:p>
        </p:txBody>
      </p:sp>
      <p:cxnSp>
        <p:nvCxnSpPr>
          <p:cNvPr id="263" name="Google Shape;120;p11">
            <a:extLst>
              <a:ext uri="{FF2B5EF4-FFF2-40B4-BE49-F238E27FC236}">
                <a16:creationId xmlns:a16="http://schemas.microsoft.com/office/drawing/2014/main" id="{D26B7B76-E202-CB68-E645-063C08546938}"/>
              </a:ext>
            </a:extLst>
          </p:cNvPr>
          <p:cNvCxnSpPr>
            <a:cxnSpLocks/>
            <a:stCxn id="256" idx="0"/>
          </p:cNvCxnSpPr>
          <p:nvPr/>
        </p:nvCxnSpPr>
        <p:spPr>
          <a:xfrm flipH="1" flipV="1">
            <a:off x="7488860" y="2237506"/>
            <a:ext cx="326654" cy="419112"/>
          </a:xfrm>
          <a:prstGeom prst="straightConnector1">
            <a:avLst/>
          </a:prstGeom>
          <a:noFill/>
          <a:ln w="25400" cap="flat" cmpd="sng">
            <a:solidFill>
              <a:schemeClr val="tx1"/>
            </a:solidFill>
            <a:prstDash val="solid"/>
            <a:round/>
            <a:headEnd type="none" w="med" len="med"/>
            <a:tailEnd type="none" w="med" len="med"/>
          </a:ln>
        </p:spPr>
      </p:cxnSp>
      <p:cxnSp>
        <p:nvCxnSpPr>
          <p:cNvPr id="264" name="Google Shape;120;p11">
            <a:extLst>
              <a:ext uri="{FF2B5EF4-FFF2-40B4-BE49-F238E27FC236}">
                <a16:creationId xmlns:a16="http://schemas.microsoft.com/office/drawing/2014/main" id="{B64AF57D-7FB3-A66E-B6B0-99C6B936AFED}"/>
              </a:ext>
            </a:extLst>
          </p:cNvPr>
          <p:cNvCxnSpPr>
            <a:cxnSpLocks/>
            <a:stCxn id="267" idx="0"/>
          </p:cNvCxnSpPr>
          <p:nvPr/>
        </p:nvCxnSpPr>
        <p:spPr>
          <a:xfrm flipV="1">
            <a:off x="6563825" y="4612760"/>
            <a:ext cx="308758" cy="421958"/>
          </a:xfrm>
          <a:prstGeom prst="straightConnector1">
            <a:avLst/>
          </a:prstGeom>
          <a:noFill/>
          <a:ln w="25400" cap="flat" cmpd="sng">
            <a:solidFill>
              <a:schemeClr val="tx1"/>
            </a:solidFill>
            <a:prstDash val="solid"/>
            <a:round/>
            <a:headEnd type="none" w="med" len="med"/>
            <a:tailEnd type="none" w="med" len="med"/>
          </a:ln>
        </p:spPr>
      </p:cxnSp>
      <p:sp>
        <p:nvSpPr>
          <p:cNvPr id="265" name="Google Shape;117;p11">
            <a:extLst>
              <a:ext uri="{FF2B5EF4-FFF2-40B4-BE49-F238E27FC236}">
                <a16:creationId xmlns:a16="http://schemas.microsoft.com/office/drawing/2014/main" id="{47D8F4D2-A943-1203-C39F-F327B7F6D88E}"/>
              </a:ext>
            </a:extLst>
          </p:cNvPr>
          <p:cNvSpPr/>
          <p:nvPr/>
        </p:nvSpPr>
        <p:spPr>
          <a:xfrm>
            <a:off x="6837824" y="4112667"/>
            <a:ext cx="687014" cy="670023"/>
          </a:xfrm>
          <a:prstGeom prst="ellipse">
            <a:avLst/>
          </a:prstGeom>
          <a:solidFill>
            <a:schemeClr val="bg1"/>
          </a:solidFill>
          <a:ln w="25400" cap="flat" cmpd="sng">
            <a:solidFill>
              <a:schemeClr val="accent4"/>
            </a:solidFill>
            <a:prstDash val="solid"/>
            <a:round/>
            <a:headEnd type="none" w="sm" len="sm"/>
            <a:tailEnd type="none" w="sm" len="sm"/>
          </a:ln>
        </p:spPr>
        <p:txBody>
          <a:bodyPr spcFirstLastPara="1" wrap="square" lIns="0" tIns="85711" rIns="0" bIns="85711" anchor="ctr" anchorCtr="0">
            <a:noAutofit/>
          </a:bodyPr>
          <a:lstStyle/>
          <a:p>
            <a:pPr algn="ctr"/>
            <a:r>
              <a:rPr lang="en-GB" sz="1300" b="1" dirty="0">
                <a:solidFill>
                  <a:sysClr val="windowText" lastClr="000000"/>
                </a:solidFill>
              </a:rPr>
              <a:t>8970</a:t>
            </a:r>
          </a:p>
        </p:txBody>
      </p:sp>
      <p:sp>
        <p:nvSpPr>
          <p:cNvPr id="266" name="Google Shape;119;p11">
            <a:extLst>
              <a:ext uri="{FF2B5EF4-FFF2-40B4-BE49-F238E27FC236}">
                <a16:creationId xmlns:a16="http://schemas.microsoft.com/office/drawing/2014/main" id="{DC53D58A-1B6E-DDCC-1EED-2DF59C470B71}"/>
              </a:ext>
            </a:extLst>
          </p:cNvPr>
          <p:cNvSpPr/>
          <p:nvPr/>
        </p:nvSpPr>
        <p:spPr>
          <a:xfrm>
            <a:off x="7513105" y="5021499"/>
            <a:ext cx="604817" cy="576829"/>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r>
              <a:rPr lang="en-GB" sz="1300" dirty="0"/>
              <a:t>3670</a:t>
            </a:r>
          </a:p>
        </p:txBody>
      </p:sp>
      <p:sp>
        <p:nvSpPr>
          <p:cNvPr id="267" name="Google Shape;118;p11">
            <a:extLst>
              <a:ext uri="{FF2B5EF4-FFF2-40B4-BE49-F238E27FC236}">
                <a16:creationId xmlns:a16="http://schemas.microsoft.com/office/drawing/2014/main" id="{930257BB-3CCD-0931-91A6-6BC6F29B335E}"/>
              </a:ext>
            </a:extLst>
          </p:cNvPr>
          <p:cNvSpPr/>
          <p:nvPr/>
        </p:nvSpPr>
        <p:spPr>
          <a:xfrm>
            <a:off x="6261416" y="5034718"/>
            <a:ext cx="604817" cy="576829"/>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r>
              <a:rPr lang="en-GB" sz="1200" dirty="0"/>
              <a:t>5300</a:t>
            </a:r>
          </a:p>
        </p:txBody>
      </p:sp>
      <p:cxnSp>
        <p:nvCxnSpPr>
          <p:cNvPr id="268" name="Google Shape;120;p11">
            <a:extLst>
              <a:ext uri="{FF2B5EF4-FFF2-40B4-BE49-F238E27FC236}">
                <a16:creationId xmlns:a16="http://schemas.microsoft.com/office/drawing/2014/main" id="{9DD0507C-96F9-BCD2-0B6E-A76DB59D42C9}"/>
              </a:ext>
            </a:extLst>
          </p:cNvPr>
          <p:cNvCxnSpPr>
            <a:cxnSpLocks/>
            <a:stCxn id="266" idx="0"/>
          </p:cNvCxnSpPr>
          <p:nvPr/>
        </p:nvCxnSpPr>
        <p:spPr>
          <a:xfrm flipH="1" flipV="1">
            <a:off x="7488860" y="4612760"/>
            <a:ext cx="326654" cy="408739"/>
          </a:xfrm>
          <a:prstGeom prst="straightConnector1">
            <a:avLst/>
          </a:prstGeom>
          <a:noFill/>
          <a:ln w="25400" cap="flat" cmpd="sng">
            <a:solidFill>
              <a:schemeClr val="tx1"/>
            </a:solidFill>
            <a:prstDash val="solid"/>
            <a:round/>
            <a:headEnd type="none" w="med" len="med"/>
            <a:tailEnd type="none" w="med" len="med"/>
          </a:ln>
        </p:spPr>
      </p:cxnSp>
      <p:sp>
        <p:nvSpPr>
          <p:cNvPr id="17" name="Google Shape;117;p11">
            <a:extLst>
              <a:ext uri="{FF2B5EF4-FFF2-40B4-BE49-F238E27FC236}">
                <a16:creationId xmlns:a16="http://schemas.microsoft.com/office/drawing/2014/main" id="{14A18011-815D-2047-85F0-7C066894DF61}"/>
              </a:ext>
            </a:extLst>
          </p:cNvPr>
          <p:cNvSpPr/>
          <p:nvPr/>
        </p:nvSpPr>
        <p:spPr>
          <a:xfrm>
            <a:off x="6837824" y="4111126"/>
            <a:ext cx="687014" cy="670023"/>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endParaRPr lang="en-GB" sz="1300" b="1" dirty="0">
              <a:solidFill>
                <a:sysClr val="windowText" lastClr="000000"/>
              </a:solidFill>
            </a:endParaRPr>
          </a:p>
        </p:txBody>
      </p:sp>
      <p:sp>
        <p:nvSpPr>
          <p:cNvPr id="18" name="Google Shape;117;p11">
            <a:extLst>
              <a:ext uri="{FF2B5EF4-FFF2-40B4-BE49-F238E27FC236}">
                <a16:creationId xmlns:a16="http://schemas.microsoft.com/office/drawing/2014/main" id="{76AAE9EB-4532-383F-78F8-BDDF0EAA8D9D}"/>
              </a:ext>
            </a:extLst>
          </p:cNvPr>
          <p:cNvSpPr/>
          <p:nvPr/>
        </p:nvSpPr>
        <p:spPr>
          <a:xfrm>
            <a:off x="6837824" y="1740952"/>
            <a:ext cx="687014" cy="670023"/>
          </a:xfrm>
          <a:prstGeom prst="ellipse">
            <a:avLst/>
          </a:prstGeom>
          <a:solidFill>
            <a:schemeClr val="bg1"/>
          </a:solidFill>
          <a:ln w="25400" cap="flat" cmpd="sng">
            <a:solidFill>
              <a:schemeClr val="tx1"/>
            </a:solidFill>
            <a:prstDash val="solid"/>
            <a:round/>
            <a:headEnd type="none" w="sm" len="sm"/>
            <a:tailEnd type="none" w="sm" len="sm"/>
          </a:ln>
        </p:spPr>
        <p:txBody>
          <a:bodyPr spcFirstLastPara="1" wrap="square" lIns="0" tIns="85711" rIns="0" bIns="85711" anchor="ctr" anchorCtr="0">
            <a:noAutofit/>
          </a:bodyPr>
          <a:lstStyle/>
          <a:p>
            <a:pPr algn="ctr"/>
            <a:endParaRPr lang="en-GB" sz="1300" b="1" dirty="0">
              <a:solidFill>
                <a:sysClr val="windowText" lastClr="000000"/>
              </a:solidFill>
            </a:endParaRPr>
          </a:p>
        </p:txBody>
      </p:sp>
      <p:sp>
        <p:nvSpPr>
          <p:cNvPr id="20" name="Google Shape;64;p10">
            <a:extLst>
              <a:ext uri="{FF2B5EF4-FFF2-40B4-BE49-F238E27FC236}">
                <a16:creationId xmlns:a16="http://schemas.microsoft.com/office/drawing/2014/main" id="{BB9A5BC4-70FB-49A8-AB06-83962685D08E}"/>
              </a:ext>
            </a:extLst>
          </p:cNvPr>
          <p:cNvSpPr txBox="1"/>
          <p:nvPr/>
        </p:nvSpPr>
        <p:spPr>
          <a:xfrm>
            <a:off x="3347912" y="3352507"/>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algn="ctr"/>
            <a:endParaRPr lang="en-GB" sz="1600" b="1" dirty="0"/>
          </a:p>
        </p:txBody>
      </p:sp>
      <p:sp>
        <p:nvSpPr>
          <p:cNvPr id="21" name="Google Shape;64;p10">
            <a:extLst>
              <a:ext uri="{FF2B5EF4-FFF2-40B4-BE49-F238E27FC236}">
                <a16:creationId xmlns:a16="http://schemas.microsoft.com/office/drawing/2014/main" id="{02A56FB0-7BDE-4D80-81E6-C98F9C4F5FBA}"/>
              </a:ext>
            </a:extLst>
          </p:cNvPr>
          <p:cNvSpPr txBox="1"/>
          <p:nvPr/>
        </p:nvSpPr>
        <p:spPr>
          <a:xfrm>
            <a:off x="3347912" y="5724018"/>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marL="0" lvl="0" indent="0" algn="ctr" rtl="0">
              <a:spcBef>
                <a:spcPts val="0"/>
              </a:spcBef>
              <a:spcAft>
                <a:spcPts val="0"/>
              </a:spcAft>
              <a:buNone/>
            </a:pPr>
            <a:endParaRPr lang="en-GB" sz="1600" b="1" dirty="0">
              <a:solidFill>
                <a:schemeClr val="dk1"/>
              </a:solidFill>
            </a:endParaRPr>
          </a:p>
        </p:txBody>
      </p:sp>
      <p:sp>
        <p:nvSpPr>
          <p:cNvPr id="22" name="Google Shape;64;p10">
            <a:extLst>
              <a:ext uri="{FF2B5EF4-FFF2-40B4-BE49-F238E27FC236}">
                <a16:creationId xmlns:a16="http://schemas.microsoft.com/office/drawing/2014/main" id="{2D51946B-4003-CC59-FB08-B2D6CB15AB9B}"/>
              </a:ext>
            </a:extLst>
          </p:cNvPr>
          <p:cNvSpPr txBox="1"/>
          <p:nvPr/>
        </p:nvSpPr>
        <p:spPr>
          <a:xfrm>
            <a:off x="710589" y="3352507"/>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marL="0" lvl="0" indent="0" algn="ctr" rtl="0">
              <a:spcBef>
                <a:spcPts val="0"/>
              </a:spcBef>
              <a:spcAft>
                <a:spcPts val="0"/>
              </a:spcAft>
              <a:buNone/>
            </a:pPr>
            <a:endParaRPr lang="en-GB" sz="1600" b="1" dirty="0">
              <a:solidFill>
                <a:schemeClr val="dk1"/>
              </a:solidFill>
            </a:endParaRPr>
          </a:p>
        </p:txBody>
      </p:sp>
      <p:sp>
        <p:nvSpPr>
          <p:cNvPr id="23" name="Google Shape;64;p10">
            <a:extLst>
              <a:ext uri="{FF2B5EF4-FFF2-40B4-BE49-F238E27FC236}">
                <a16:creationId xmlns:a16="http://schemas.microsoft.com/office/drawing/2014/main" id="{AFFC20B5-2F59-AFDA-CF1A-9324A13DA21E}"/>
              </a:ext>
            </a:extLst>
          </p:cNvPr>
          <p:cNvSpPr txBox="1"/>
          <p:nvPr/>
        </p:nvSpPr>
        <p:spPr>
          <a:xfrm>
            <a:off x="710589" y="5724018"/>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lvl="0" algn="ctr"/>
            <a:br>
              <a:rPr lang="en-GB" sz="1600" b="1" dirty="0">
                <a:solidFill>
                  <a:schemeClr val="dk1"/>
                </a:solidFill>
              </a:rPr>
            </a:br>
            <a:endParaRPr lang="en-GB" sz="1600" b="1" dirty="0">
              <a:solidFill>
                <a:schemeClr val="dk1"/>
              </a:solidFill>
            </a:endParaRPr>
          </a:p>
        </p:txBody>
      </p:sp>
      <p:sp>
        <p:nvSpPr>
          <p:cNvPr id="24" name="Google Shape;64;p10">
            <a:extLst>
              <a:ext uri="{FF2B5EF4-FFF2-40B4-BE49-F238E27FC236}">
                <a16:creationId xmlns:a16="http://schemas.microsoft.com/office/drawing/2014/main" id="{DFCDC13D-91D1-80C4-9500-BD34869542CB}"/>
              </a:ext>
            </a:extLst>
          </p:cNvPr>
          <p:cNvSpPr txBox="1"/>
          <p:nvPr/>
        </p:nvSpPr>
        <p:spPr>
          <a:xfrm>
            <a:off x="5964988" y="3352507"/>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algn="ctr"/>
            <a:endParaRPr lang="en-GB" sz="1600" b="1" dirty="0"/>
          </a:p>
        </p:txBody>
      </p:sp>
      <p:sp>
        <p:nvSpPr>
          <p:cNvPr id="25" name="Google Shape;64;p10">
            <a:extLst>
              <a:ext uri="{FF2B5EF4-FFF2-40B4-BE49-F238E27FC236}">
                <a16:creationId xmlns:a16="http://schemas.microsoft.com/office/drawing/2014/main" id="{80C254F6-F359-8E87-6699-326788BF4C25}"/>
              </a:ext>
            </a:extLst>
          </p:cNvPr>
          <p:cNvSpPr txBox="1"/>
          <p:nvPr/>
        </p:nvSpPr>
        <p:spPr>
          <a:xfrm>
            <a:off x="5964988" y="5724018"/>
            <a:ext cx="2411304" cy="324000"/>
          </a:xfrm>
          <a:prstGeom prst="rect">
            <a:avLst/>
          </a:prstGeom>
          <a:solidFill>
            <a:schemeClr val="bg1"/>
          </a:solidFill>
          <a:ln w="25400">
            <a:solidFill>
              <a:schemeClr val="accent6"/>
            </a:solidFill>
          </a:ln>
        </p:spPr>
        <p:txBody>
          <a:bodyPr spcFirstLastPara="1" wrap="square" lIns="67500" tIns="67500" rIns="67500" bIns="67500" anchor="t" anchorCtr="0">
            <a:noAutofit/>
          </a:bodyPr>
          <a:lstStyle/>
          <a:p>
            <a:pPr marL="0" lvl="0" indent="0" algn="ctr" rtl="0">
              <a:spcBef>
                <a:spcPts val="0"/>
              </a:spcBef>
              <a:spcAft>
                <a:spcPts val="0"/>
              </a:spcAft>
              <a:buNone/>
            </a:pPr>
            <a:endParaRPr lang="en-GB" sz="1600" b="1"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4"/>
                                        </p:tgtEl>
                                      </p:cBhvr>
                                    </p:animEffect>
                                    <p:set>
                                      <p:cBhvr>
                                        <p:cTn id="22" dur="1" fill="hold">
                                          <p:stCondLst>
                                            <p:cond delay="499"/>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23"/>
                                        </p:tgtEl>
                                      </p:cBhvr>
                                    </p:animEffect>
                                    <p:set>
                                      <p:cBhvr>
                                        <p:cTn id="27" dur="1" fill="hold">
                                          <p:stCondLst>
                                            <p:cond delay="499"/>
                                          </p:stCondLst>
                                        </p:cTn>
                                        <p:tgtEl>
                                          <p:spTgt spid="2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21" grpId="0" animBg="1"/>
      <p:bldP spid="22" grpId="0" animBg="1"/>
      <p:bldP spid="23" grpId="0" animBg="1"/>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2" name="Google Shape;112;p11"/>
          <p:cNvSpPr/>
          <p:nvPr/>
        </p:nvSpPr>
        <p:spPr>
          <a:xfrm>
            <a:off x="3457412" y="628598"/>
            <a:ext cx="1009969" cy="443531"/>
          </a:xfrm>
          <a:prstGeom prst="rect">
            <a:avLst/>
          </a:prstGeom>
          <a:solidFill>
            <a:srgbClr val="4EB2E5"/>
          </a:solidFill>
          <a:ln>
            <a:noFill/>
          </a:ln>
        </p:spPr>
        <p:txBody>
          <a:bodyPr spcFirstLastPara="1" wrap="square" lIns="168750" tIns="33750" rIns="168750" bIns="67500" anchor="ctr" anchorCtr="0">
            <a:noAutofit/>
          </a:bodyPr>
          <a:lstStyle/>
          <a:p>
            <a:pPr algn="ctr"/>
            <a:r>
              <a:rPr lang="en-GB" sz="1500" b="1" dirty="0">
                <a:solidFill>
                  <a:srgbClr val="FFFFFF"/>
                </a:solidFill>
                <a:latin typeface="Twinkl" pitchFamily="2" charset="77"/>
                <a:ea typeface="Arial"/>
                <a:cs typeface="Arial"/>
                <a:sym typeface="Arial"/>
              </a:rPr>
              <a:t>Diving</a:t>
            </a:r>
            <a:endParaRPr sz="1500" b="1" dirty="0">
              <a:solidFill>
                <a:srgbClr val="FFFFFF"/>
              </a:solidFill>
              <a:latin typeface="Twinkl" pitchFamily="2" charset="77"/>
              <a:ea typeface="Arial"/>
              <a:cs typeface="Arial"/>
              <a:sym typeface="Arial"/>
            </a:endParaRPr>
          </a:p>
        </p:txBody>
      </p:sp>
      <p:pic>
        <p:nvPicPr>
          <p:cNvPr id="113" name="Google Shape;113;p11"/>
          <p:cNvPicPr preferRelativeResize="0"/>
          <p:nvPr/>
        </p:nvPicPr>
        <p:blipFill rotWithShape="1">
          <a:blip r:embed="rId3">
            <a:alphaModFix/>
          </a:blip>
          <a:srcRect/>
          <a:stretch/>
        </p:blipFill>
        <p:spPr>
          <a:xfrm>
            <a:off x="7763010" y="573621"/>
            <a:ext cx="656396" cy="656396"/>
          </a:xfrm>
          <a:prstGeom prst="rect">
            <a:avLst/>
          </a:prstGeom>
          <a:noFill/>
          <a:ln>
            <a:noFill/>
          </a:ln>
        </p:spPr>
      </p:pic>
      <p:sp>
        <p:nvSpPr>
          <p:cNvPr id="2" name="Google Shape;60;p10">
            <a:extLst>
              <a:ext uri="{FF2B5EF4-FFF2-40B4-BE49-F238E27FC236}">
                <a16:creationId xmlns:a16="http://schemas.microsoft.com/office/drawing/2014/main" id="{55F944AB-5061-EC7C-EBBB-FBFB3C7143B2}"/>
              </a:ext>
            </a:extLst>
          </p:cNvPr>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rgbClr val="000000"/>
              </a:buClr>
            </a:pPr>
            <a:r>
              <a:rPr lang="en-GB" sz="1500" b="1" dirty="0">
                <a:solidFill>
                  <a:srgbClr val="FFFFFF"/>
                </a:solidFill>
              </a:rPr>
              <a:t>Numbers to 10 000</a:t>
            </a:r>
            <a:endParaRPr sz="1500" b="1" dirty="0">
              <a:solidFill>
                <a:srgbClr val="FFFFFF"/>
              </a:solidFill>
              <a:latin typeface="Arial"/>
              <a:ea typeface="Arial"/>
              <a:cs typeface="Arial"/>
              <a:sym typeface="Arial"/>
            </a:endParaRPr>
          </a:p>
        </p:txBody>
      </p:sp>
      <p:sp>
        <p:nvSpPr>
          <p:cNvPr id="3" name="Google Shape;64;p10">
            <a:extLst>
              <a:ext uri="{FF2B5EF4-FFF2-40B4-BE49-F238E27FC236}">
                <a16:creationId xmlns:a16="http://schemas.microsoft.com/office/drawing/2014/main" id="{8E6EC00E-3FFA-4648-CB69-16FC59F15C29}"/>
              </a:ext>
            </a:extLst>
          </p:cNvPr>
          <p:cNvSpPr txBox="1"/>
          <p:nvPr/>
        </p:nvSpPr>
        <p:spPr>
          <a:xfrm>
            <a:off x="806274" y="1099757"/>
            <a:ext cx="3934394" cy="382540"/>
          </a:xfrm>
          <a:prstGeom prst="rect">
            <a:avLst/>
          </a:prstGeom>
          <a:noFill/>
          <a:ln>
            <a:noFill/>
          </a:ln>
        </p:spPr>
        <p:txBody>
          <a:bodyPr spcFirstLastPara="1" wrap="square" lIns="67500" tIns="67500" rIns="67500" bIns="67500" anchor="t" anchorCtr="0">
            <a:spAutoFit/>
          </a:bodyPr>
          <a:lstStyle/>
          <a:p>
            <a:r>
              <a:rPr lang="en-GB" sz="1600" dirty="0"/>
              <a:t>Complete this table.</a:t>
            </a:r>
          </a:p>
        </p:txBody>
      </p:sp>
      <p:graphicFrame>
        <p:nvGraphicFramePr>
          <p:cNvPr id="6" name="Google Shape;156;p11">
            <a:extLst>
              <a:ext uri="{FF2B5EF4-FFF2-40B4-BE49-F238E27FC236}">
                <a16:creationId xmlns:a16="http://schemas.microsoft.com/office/drawing/2014/main" id="{C29ACF92-B9BE-5275-5A29-66BCD8027771}"/>
              </a:ext>
            </a:extLst>
          </p:cNvPr>
          <p:cNvGraphicFramePr/>
          <p:nvPr>
            <p:extLst>
              <p:ext uri="{D42A27DB-BD31-4B8C-83A1-F6EECF244321}">
                <p14:modId xmlns:p14="http://schemas.microsoft.com/office/powerpoint/2010/main" val="3213627131"/>
              </p:ext>
            </p:extLst>
          </p:nvPr>
        </p:nvGraphicFramePr>
        <p:xfrm>
          <a:off x="652461" y="1568274"/>
          <a:ext cx="7848625" cy="2133450"/>
        </p:xfrm>
        <a:graphic>
          <a:graphicData uri="http://schemas.openxmlformats.org/drawingml/2006/table">
            <a:tbl>
              <a:tblPr>
                <a:noFill/>
              </a:tblPr>
              <a:tblGrid>
                <a:gridCol w="1569725">
                  <a:extLst>
                    <a:ext uri="{9D8B030D-6E8A-4147-A177-3AD203B41FA5}">
                      <a16:colId xmlns:a16="http://schemas.microsoft.com/office/drawing/2014/main" val="20000"/>
                    </a:ext>
                  </a:extLst>
                </a:gridCol>
                <a:gridCol w="1569725">
                  <a:extLst>
                    <a:ext uri="{9D8B030D-6E8A-4147-A177-3AD203B41FA5}">
                      <a16:colId xmlns:a16="http://schemas.microsoft.com/office/drawing/2014/main" val="20001"/>
                    </a:ext>
                  </a:extLst>
                </a:gridCol>
                <a:gridCol w="1569725">
                  <a:extLst>
                    <a:ext uri="{9D8B030D-6E8A-4147-A177-3AD203B41FA5}">
                      <a16:colId xmlns:a16="http://schemas.microsoft.com/office/drawing/2014/main" val="20002"/>
                    </a:ext>
                  </a:extLst>
                </a:gridCol>
                <a:gridCol w="1569725">
                  <a:extLst>
                    <a:ext uri="{9D8B030D-6E8A-4147-A177-3AD203B41FA5}">
                      <a16:colId xmlns:a16="http://schemas.microsoft.com/office/drawing/2014/main" val="20003"/>
                    </a:ext>
                  </a:extLst>
                </a:gridCol>
                <a:gridCol w="15697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+ 10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sz="1600" b="0" dirty="0">
                          <a:solidFill>
                            <a:schemeClr val="tx1"/>
                          </a:solidFill>
                        </a:rPr>
                        <a:t>7028</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7038</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6928</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7128</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6028</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sz="1600" b="0" dirty="0">
                          <a:solidFill>
                            <a:schemeClr val="tx1"/>
                          </a:solidFill>
                        </a:rPr>
                        <a:t>3950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3960</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3850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4050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2950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GB" sz="1600" b="0" dirty="0">
                          <a:solidFill>
                            <a:schemeClr val="tx1"/>
                          </a:solidFill>
                        </a:rPr>
                        <a:t>6901</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4">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6911</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6801</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7001</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5901</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GB" sz="1600" b="0" dirty="0">
                          <a:solidFill>
                            <a:schemeClr val="tx1"/>
                          </a:solidFill>
                        </a:rPr>
                        <a:t>2004</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4">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2014</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1904</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2104</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1004</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7" name="Google Shape;64;p10">
            <a:extLst>
              <a:ext uri="{FF2B5EF4-FFF2-40B4-BE49-F238E27FC236}">
                <a16:creationId xmlns:a16="http://schemas.microsoft.com/office/drawing/2014/main" id="{D43B5BB1-9468-C384-5F6C-BEF76496E60D}"/>
              </a:ext>
            </a:extLst>
          </p:cNvPr>
          <p:cNvSpPr txBox="1"/>
          <p:nvPr/>
        </p:nvSpPr>
        <p:spPr>
          <a:xfrm>
            <a:off x="806274" y="3983797"/>
            <a:ext cx="7613132" cy="2229199"/>
          </a:xfrm>
          <a:prstGeom prst="rect">
            <a:avLst/>
          </a:prstGeom>
          <a:noFill/>
          <a:ln>
            <a:noFill/>
          </a:ln>
        </p:spPr>
        <p:txBody>
          <a:bodyPr spcFirstLastPara="1" wrap="square" lIns="67500" tIns="67500" rIns="67500" bIns="67500" anchor="t" anchorCtr="0">
            <a:spAutoFit/>
          </a:bodyPr>
          <a:lstStyle/>
          <a:p>
            <a:r>
              <a:rPr lang="en-GB" sz="1600" dirty="0"/>
              <a:t>What happens to the digits in the number 3950 at each step?</a:t>
            </a:r>
          </a:p>
          <a:p>
            <a:endParaRPr lang="en-GB" sz="1000" dirty="0"/>
          </a:p>
          <a:p>
            <a:r>
              <a:rPr lang="en-GB" sz="1600" dirty="0"/>
              <a:t>When you add 10, the </a:t>
            </a:r>
            <a:r>
              <a:rPr lang="en-GB" sz="1600" u="sng" dirty="0">
                <a:solidFill>
                  <a:srgbClr val="87BD31"/>
                </a:solidFill>
              </a:rPr>
              <a:t>                </a:t>
            </a:r>
            <a:r>
              <a:rPr lang="en-GB" sz="1600" dirty="0"/>
              <a:t> digit changes.</a:t>
            </a:r>
          </a:p>
          <a:p>
            <a:endParaRPr lang="en-GB" sz="1000" dirty="0"/>
          </a:p>
          <a:p>
            <a:r>
              <a:rPr lang="en-GB" sz="1600" dirty="0"/>
              <a:t>When you subtract 100, the </a:t>
            </a:r>
            <a:r>
              <a:rPr lang="en-GB" sz="1600" u="sng" dirty="0">
                <a:solidFill>
                  <a:srgbClr val="87BD31"/>
                </a:solidFill>
              </a:rPr>
              <a:t>                </a:t>
            </a:r>
            <a:r>
              <a:rPr lang="en-GB" sz="1600" dirty="0"/>
              <a:t> digit changes. </a:t>
            </a:r>
          </a:p>
          <a:p>
            <a:endParaRPr lang="en-GB" sz="1000" dirty="0"/>
          </a:p>
          <a:p>
            <a:r>
              <a:rPr lang="en-GB" sz="1600" dirty="0"/>
              <a:t>When you add 100, the </a:t>
            </a:r>
            <a:r>
              <a:rPr lang="en-GB" sz="1600" u="sng" dirty="0">
                <a:solidFill>
                  <a:srgbClr val="87BD31"/>
                </a:solidFill>
              </a:rPr>
              <a:t>                </a:t>
            </a:r>
            <a:r>
              <a:rPr lang="en-GB" sz="1600" dirty="0"/>
              <a:t> and </a:t>
            </a:r>
            <a:r>
              <a:rPr lang="en-GB" sz="1600" u="sng" dirty="0">
                <a:solidFill>
                  <a:srgbClr val="87BD31"/>
                </a:solidFill>
              </a:rPr>
              <a:t>                </a:t>
            </a:r>
            <a:r>
              <a:rPr lang="en-GB" sz="1600" dirty="0"/>
              <a:t> digits change, as it crosses the </a:t>
            </a:r>
            <a:r>
              <a:rPr lang="en-GB" sz="1600" u="sng" dirty="0">
                <a:solidFill>
                  <a:srgbClr val="87BD31"/>
                </a:solidFill>
              </a:rPr>
              <a:t>                 </a:t>
            </a:r>
            <a:r>
              <a:rPr lang="en-GB" sz="1600" dirty="0"/>
              <a:t>  </a:t>
            </a:r>
            <a:br>
              <a:rPr lang="en-GB" sz="1600" dirty="0"/>
            </a:br>
            <a:r>
              <a:rPr lang="en-GB" sz="1600" u="sng" dirty="0">
                <a:solidFill>
                  <a:srgbClr val="87BD31"/>
                </a:solidFill>
              </a:rPr>
              <a:t>                </a:t>
            </a:r>
            <a:r>
              <a:rPr lang="en-GB" sz="1600" dirty="0"/>
              <a:t> boundary.</a:t>
            </a:r>
          </a:p>
          <a:p>
            <a:endParaRPr lang="en-GB" sz="1000" dirty="0"/>
          </a:p>
          <a:p>
            <a:r>
              <a:rPr lang="en-GB" sz="1600" dirty="0"/>
              <a:t>When you subtract 1000, the </a:t>
            </a:r>
            <a:r>
              <a:rPr lang="en-GB" sz="1600" u="sng" dirty="0">
                <a:solidFill>
                  <a:srgbClr val="87BD31"/>
                </a:solidFill>
              </a:rPr>
              <a:t>                </a:t>
            </a:r>
            <a:r>
              <a:rPr lang="en-GB" sz="1600" dirty="0"/>
              <a:t> digit changes.</a:t>
            </a:r>
          </a:p>
        </p:txBody>
      </p:sp>
      <p:sp>
        <p:nvSpPr>
          <p:cNvPr id="13" name="Google Shape;157;p11">
            <a:extLst>
              <a:ext uri="{FF2B5EF4-FFF2-40B4-BE49-F238E27FC236}">
                <a16:creationId xmlns:a16="http://schemas.microsoft.com/office/drawing/2014/main" id="{1B03D120-0610-6FCD-870C-D40560600077}"/>
              </a:ext>
            </a:extLst>
          </p:cNvPr>
          <p:cNvSpPr txBox="1"/>
          <p:nvPr/>
        </p:nvSpPr>
        <p:spPr>
          <a:xfrm>
            <a:off x="3517698" y="4831731"/>
            <a:ext cx="892932"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hundreds</a:t>
            </a:r>
            <a:endParaRPr sz="1400" b="1" dirty="0"/>
          </a:p>
        </p:txBody>
      </p:sp>
      <p:sp>
        <p:nvSpPr>
          <p:cNvPr id="16" name="Google Shape;160;p11">
            <a:extLst>
              <a:ext uri="{FF2B5EF4-FFF2-40B4-BE49-F238E27FC236}">
                <a16:creationId xmlns:a16="http://schemas.microsoft.com/office/drawing/2014/main" id="{7D984E3B-24B4-1090-5EB3-DAEA5F7479CB}"/>
              </a:ext>
            </a:extLst>
          </p:cNvPr>
          <p:cNvSpPr txBox="1"/>
          <p:nvPr/>
        </p:nvSpPr>
        <p:spPr>
          <a:xfrm>
            <a:off x="3202355" y="4429618"/>
            <a:ext cx="447498"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tens</a:t>
            </a:r>
            <a:endParaRPr sz="1400" b="1" dirty="0"/>
          </a:p>
        </p:txBody>
      </p:sp>
      <p:sp>
        <p:nvSpPr>
          <p:cNvPr id="17" name="Google Shape;161;p11">
            <a:extLst>
              <a:ext uri="{FF2B5EF4-FFF2-40B4-BE49-F238E27FC236}">
                <a16:creationId xmlns:a16="http://schemas.microsoft.com/office/drawing/2014/main" id="{EF25C5E0-2685-588E-E6C4-99EC52B6171F}"/>
              </a:ext>
            </a:extLst>
          </p:cNvPr>
          <p:cNvSpPr txBox="1"/>
          <p:nvPr/>
        </p:nvSpPr>
        <p:spPr>
          <a:xfrm>
            <a:off x="3544533" y="5872227"/>
            <a:ext cx="1055687"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thousands</a:t>
            </a:r>
            <a:endParaRPr sz="1400" b="1" dirty="0"/>
          </a:p>
        </p:txBody>
      </p:sp>
      <p:sp>
        <p:nvSpPr>
          <p:cNvPr id="18" name="Google Shape;162;p11">
            <a:extLst>
              <a:ext uri="{FF2B5EF4-FFF2-40B4-BE49-F238E27FC236}">
                <a16:creationId xmlns:a16="http://schemas.microsoft.com/office/drawing/2014/main" id="{0AB45C1F-DA7B-5512-47A3-BFCDF8521564}"/>
              </a:ext>
            </a:extLst>
          </p:cNvPr>
          <p:cNvSpPr txBox="1"/>
          <p:nvPr/>
        </p:nvSpPr>
        <p:spPr>
          <a:xfrm>
            <a:off x="856978" y="5485523"/>
            <a:ext cx="1056320"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thousands</a:t>
            </a:r>
            <a:endParaRPr sz="1400" b="1" dirty="0"/>
          </a:p>
        </p:txBody>
      </p:sp>
      <p:sp>
        <p:nvSpPr>
          <p:cNvPr id="25" name="Google Shape;158;p11">
            <a:extLst>
              <a:ext uri="{FF2B5EF4-FFF2-40B4-BE49-F238E27FC236}">
                <a16:creationId xmlns:a16="http://schemas.microsoft.com/office/drawing/2014/main" id="{AE26BE88-8DF6-2EE4-9E7D-79156FC3081E}"/>
              </a:ext>
            </a:extLst>
          </p:cNvPr>
          <p:cNvSpPr txBox="1"/>
          <p:nvPr/>
        </p:nvSpPr>
        <p:spPr>
          <a:xfrm>
            <a:off x="3102716" y="5233258"/>
            <a:ext cx="892932"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hundreds</a:t>
            </a:r>
            <a:endParaRPr sz="1400" b="1" dirty="0"/>
          </a:p>
        </p:txBody>
      </p:sp>
      <p:sp>
        <p:nvSpPr>
          <p:cNvPr id="26" name="Google Shape;159;p11">
            <a:extLst>
              <a:ext uri="{FF2B5EF4-FFF2-40B4-BE49-F238E27FC236}">
                <a16:creationId xmlns:a16="http://schemas.microsoft.com/office/drawing/2014/main" id="{3F4CF9A6-5E49-6DA8-FDCF-59DA3D579CA3}"/>
              </a:ext>
            </a:extLst>
          </p:cNvPr>
          <p:cNvSpPr txBox="1"/>
          <p:nvPr/>
        </p:nvSpPr>
        <p:spPr>
          <a:xfrm>
            <a:off x="4497352" y="5233246"/>
            <a:ext cx="1055687" cy="246221"/>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1600" b="1" dirty="0"/>
              <a:t>thousands</a:t>
            </a:r>
            <a:endParaRPr sz="1400" b="1" dirty="0"/>
          </a:p>
        </p:txBody>
      </p:sp>
      <p:sp>
        <p:nvSpPr>
          <p:cNvPr id="27" name="Google Shape;64;p10">
            <a:extLst>
              <a:ext uri="{FF2B5EF4-FFF2-40B4-BE49-F238E27FC236}">
                <a16:creationId xmlns:a16="http://schemas.microsoft.com/office/drawing/2014/main" id="{C351865E-20CA-7079-2284-0252F9C948EC}"/>
              </a:ext>
            </a:extLst>
          </p:cNvPr>
          <p:cNvSpPr txBox="1"/>
          <p:nvPr/>
        </p:nvSpPr>
        <p:spPr>
          <a:xfrm>
            <a:off x="2855987" y="4376304"/>
            <a:ext cx="1133910" cy="382540"/>
          </a:xfrm>
          <a:prstGeom prst="rect">
            <a:avLst/>
          </a:prstGeom>
          <a:solidFill>
            <a:schemeClr val="bg1"/>
          </a:solidFill>
          <a:ln>
            <a:noFill/>
          </a:ln>
        </p:spPr>
        <p:txBody>
          <a:bodyPr spcFirstLastPara="1" wrap="square" lIns="0" tIns="6750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sp>
        <p:nvSpPr>
          <p:cNvPr id="30" name="Google Shape;64;p10">
            <a:extLst>
              <a:ext uri="{FF2B5EF4-FFF2-40B4-BE49-F238E27FC236}">
                <a16:creationId xmlns:a16="http://schemas.microsoft.com/office/drawing/2014/main" id="{75D1CCD3-3C7F-48A8-9815-0457D367DCAB}"/>
              </a:ext>
            </a:extLst>
          </p:cNvPr>
          <p:cNvSpPr txBox="1"/>
          <p:nvPr/>
        </p:nvSpPr>
        <p:spPr>
          <a:xfrm>
            <a:off x="3389690" y="4778804"/>
            <a:ext cx="1133910" cy="382540"/>
          </a:xfrm>
          <a:prstGeom prst="rect">
            <a:avLst/>
          </a:prstGeom>
          <a:solidFill>
            <a:schemeClr val="bg1"/>
          </a:solidFill>
          <a:ln>
            <a:noFill/>
          </a:ln>
        </p:spPr>
        <p:txBody>
          <a:bodyPr spcFirstLastPara="1" wrap="square" lIns="0" tIns="6750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sp>
        <p:nvSpPr>
          <p:cNvPr id="31" name="Google Shape;64;p10">
            <a:extLst>
              <a:ext uri="{FF2B5EF4-FFF2-40B4-BE49-F238E27FC236}">
                <a16:creationId xmlns:a16="http://schemas.microsoft.com/office/drawing/2014/main" id="{8233ABC8-2CF3-41A3-F87B-20D531079A9C}"/>
              </a:ext>
            </a:extLst>
          </p:cNvPr>
          <p:cNvSpPr txBox="1"/>
          <p:nvPr/>
        </p:nvSpPr>
        <p:spPr>
          <a:xfrm>
            <a:off x="2983329" y="5177062"/>
            <a:ext cx="1133910" cy="382540"/>
          </a:xfrm>
          <a:prstGeom prst="rect">
            <a:avLst/>
          </a:prstGeom>
          <a:solidFill>
            <a:schemeClr val="bg1"/>
          </a:solidFill>
          <a:ln>
            <a:noFill/>
          </a:ln>
        </p:spPr>
        <p:txBody>
          <a:bodyPr spcFirstLastPara="1" wrap="square" lIns="0" tIns="6750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sp>
        <p:nvSpPr>
          <p:cNvPr id="32" name="Google Shape;64;p10">
            <a:extLst>
              <a:ext uri="{FF2B5EF4-FFF2-40B4-BE49-F238E27FC236}">
                <a16:creationId xmlns:a16="http://schemas.microsoft.com/office/drawing/2014/main" id="{C2487CA4-4B8D-5C7A-5C03-474FA61FE9E0}"/>
              </a:ext>
            </a:extLst>
          </p:cNvPr>
          <p:cNvSpPr txBox="1"/>
          <p:nvPr/>
        </p:nvSpPr>
        <p:spPr>
          <a:xfrm>
            <a:off x="4461322" y="5177062"/>
            <a:ext cx="1133910" cy="382540"/>
          </a:xfrm>
          <a:prstGeom prst="rect">
            <a:avLst/>
          </a:prstGeom>
          <a:solidFill>
            <a:schemeClr val="bg1"/>
          </a:solidFill>
          <a:ln>
            <a:noFill/>
          </a:ln>
        </p:spPr>
        <p:txBody>
          <a:bodyPr spcFirstLastPara="1" wrap="square" lIns="0" tIns="6750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sp>
        <p:nvSpPr>
          <p:cNvPr id="33" name="Google Shape;64;p10">
            <a:extLst>
              <a:ext uri="{FF2B5EF4-FFF2-40B4-BE49-F238E27FC236}">
                <a16:creationId xmlns:a16="http://schemas.microsoft.com/office/drawing/2014/main" id="{5F562601-6A14-2F69-0D4C-74F7955BF947}"/>
              </a:ext>
            </a:extLst>
          </p:cNvPr>
          <p:cNvSpPr txBox="1"/>
          <p:nvPr/>
        </p:nvSpPr>
        <p:spPr>
          <a:xfrm>
            <a:off x="3515778" y="5809666"/>
            <a:ext cx="1133910" cy="382540"/>
          </a:xfrm>
          <a:prstGeom prst="rect">
            <a:avLst/>
          </a:prstGeom>
          <a:solidFill>
            <a:schemeClr val="bg1"/>
          </a:solidFill>
          <a:ln>
            <a:noFill/>
          </a:ln>
        </p:spPr>
        <p:txBody>
          <a:bodyPr spcFirstLastPara="1" wrap="square" lIns="0" tIns="6750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sp>
        <p:nvSpPr>
          <p:cNvPr id="34" name="Google Shape;64;p10">
            <a:extLst>
              <a:ext uri="{FF2B5EF4-FFF2-40B4-BE49-F238E27FC236}">
                <a16:creationId xmlns:a16="http://schemas.microsoft.com/office/drawing/2014/main" id="{6F04B95F-BF63-1085-5B5D-CBB9FFD59BDA}"/>
              </a:ext>
            </a:extLst>
          </p:cNvPr>
          <p:cNvSpPr txBox="1"/>
          <p:nvPr/>
        </p:nvSpPr>
        <p:spPr>
          <a:xfrm>
            <a:off x="823010" y="5480069"/>
            <a:ext cx="1133910" cy="314380"/>
          </a:xfrm>
          <a:prstGeom prst="rect">
            <a:avLst/>
          </a:prstGeom>
          <a:solidFill>
            <a:schemeClr val="bg1"/>
          </a:solidFill>
          <a:ln>
            <a:noFill/>
          </a:ln>
        </p:spPr>
        <p:txBody>
          <a:bodyPr spcFirstLastPara="1" wrap="square" lIns="0" tIns="0" rIns="0" bIns="67500" anchor="t" anchorCtr="0">
            <a:spAutoFit/>
          </a:bodyPr>
          <a:lstStyle/>
          <a:p>
            <a:r>
              <a:rPr lang="en-GB" sz="1600" dirty="0">
                <a:solidFill>
                  <a:schemeClr val="bg1"/>
                </a:solidFill>
              </a:rPr>
              <a:t>.</a:t>
            </a:r>
            <a:r>
              <a:rPr lang="en-GB" sz="1600" u="sng" dirty="0"/>
              <a:t>                </a:t>
            </a:r>
            <a:r>
              <a:rPr lang="en-GB" sz="1600" dirty="0">
                <a:solidFill>
                  <a:schemeClr val="bg1"/>
                </a:solidFill>
              </a:rPr>
              <a:t>.</a:t>
            </a:r>
          </a:p>
        </p:txBody>
      </p:sp>
      <p:graphicFrame>
        <p:nvGraphicFramePr>
          <p:cNvPr id="42" name="Google Shape;156;p11">
            <a:extLst>
              <a:ext uri="{FF2B5EF4-FFF2-40B4-BE49-F238E27FC236}">
                <a16:creationId xmlns:a16="http://schemas.microsoft.com/office/drawing/2014/main" id="{FCB62BE7-1BAB-5D0B-713E-8147548F39C3}"/>
              </a:ext>
            </a:extLst>
          </p:cNvPr>
          <p:cNvGraphicFramePr/>
          <p:nvPr>
            <p:extLst>
              <p:ext uri="{D42A27DB-BD31-4B8C-83A1-F6EECF244321}">
                <p14:modId xmlns:p14="http://schemas.microsoft.com/office/powerpoint/2010/main" val="1068385057"/>
              </p:ext>
            </p:extLst>
          </p:nvPr>
        </p:nvGraphicFramePr>
        <p:xfrm>
          <a:off x="652461" y="1562401"/>
          <a:ext cx="7848625" cy="2133450"/>
        </p:xfrm>
        <a:graphic>
          <a:graphicData uri="http://schemas.openxmlformats.org/drawingml/2006/table">
            <a:tbl>
              <a:tblPr>
                <a:noFill/>
              </a:tblPr>
              <a:tblGrid>
                <a:gridCol w="1569725">
                  <a:extLst>
                    <a:ext uri="{9D8B030D-6E8A-4147-A177-3AD203B41FA5}">
                      <a16:colId xmlns:a16="http://schemas.microsoft.com/office/drawing/2014/main" val="20000"/>
                    </a:ext>
                  </a:extLst>
                </a:gridCol>
                <a:gridCol w="1569725">
                  <a:extLst>
                    <a:ext uri="{9D8B030D-6E8A-4147-A177-3AD203B41FA5}">
                      <a16:colId xmlns:a16="http://schemas.microsoft.com/office/drawing/2014/main" val="20001"/>
                    </a:ext>
                  </a:extLst>
                </a:gridCol>
                <a:gridCol w="1569725">
                  <a:extLst>
                    <a:ext uri="{9D8B030D-6E8A-4147-A177-3AD203B41FA5}">
                      <a16:colId xmlns:a16="http://schemas.microsoft.com/office/drawing/2014/main" val="20002"/>
                    </a:ext>
                  </a:extLst>
                </a:gridCol>
                <a:gridCol w="1569725">
                  <a:extLst>
                    <a:ext uri="{9D8B030D-6E8A-4147-A177-3AD203B41FA5}">
                      <a16:colId xmlns:a16="http://schemas.microsoft.com/office/drawing/2014/main" val="20003"/>
                    </a:ext>
                  </a:extLst>
                </a:gridCol>
                <a:gridCol w="15697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+ 10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sz="1600" b="0" dirty="0">
                          <a:solidFill>
                            <a:schemeClr val="tx1"/>
                          </a:solidFill>
                        </a:rPr>
                        <a:t>7028</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7038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6928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7128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6028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sz="1600" b="0" dirty="0">
                          <a:solidFill>
                            <a:schemeClr val="tx1"/>
                          </a:solidFill>
                        </a:rPr>
                        <a:t>3950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3960</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3850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4050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2950</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GB" sz="1600" b="0" dirty="0">
                          <a:solidFill>
                            <a:schemeClr val="tx1"/>
                          </a:solidFill>
                        </a:rPr>
                        <a:t>6901</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4">
                        <a:lumMod val="20000"/>
                        <a:lumOff val="80000"/>
                      </a:schemeClr>
                    </a:solidFill>
                  </a:tcPr>
                </a:tc>
                <a:tc>
                  <a:txBody>
                    <a:bodyPr/>
                    <a:lstStyle/>
                    <a:p>
                      <a:pPr marL="0" lvl="0" indent="0" algn="ctr" rtl="0">
                        <a:spcBef>
                          <a:spcPts val="0"/>
                        </a:spcBef>
                        <a:spcAft>
                          <a:spcPts val="0"/>
                        </a:spcAft>
                        <a:buNone/>
                      </a:pPr>
                      <a:r>
                        <a:rPr lang="en-GB" sz="1600" dirty="0">
                          <a:solidFill>
                            <a:schemeClr val="tx1"/>
                          </a:solidFill>
                        </a:rPr>
                        <a:t>6911</a:t>
                      </a:r>
                      <a:endParaRPr sz="160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6801</a:t>
                      </a:r>
                      <a:endParaRPr sz="160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7001</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5901</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1904</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41" name="Google Shape;156;p11">
            <a:extLst>
              <a:ext uri="{FF2B5EF4-FFF2-40B4-BE49-F238E27FC236}">
                <a16:creationId xmlns:a16="http://schemas.microsoft.com/office/drawing/2014/main" id="{063FAED4-6199-63CF-9E84-B11A43B1D53D}"/>
              </a:ext>
            </a:extLst>
          </p:cNvPr>
          <p:cNvGraphicFramePr/>
          <p:nvPr>
            <p:extLst>
              <p:ext uri="{D42A27DB-BD31-4B8C-83A1-F6EECF244321}">
                <p14:modId xmlns:p14="http://schemas.microsoft.com/office/powerpoint/2010/main" val="611492375"/>
              </p:ext>
            </p:extLst>
          </p:nvPr>
        </p:nvGraphicFramePr>
        <p:xfrm>
          <a:off x="652461" y="1562401"/>
          <a:ext cx="7848625" cy="2133450"/>
        </p:xfrm>
        <a:graphic>
          <a:graphicData uri="http://schemas.openxmlformats.org/drawingml/2006/table">
            <a:tbl>
              <a:tblPr>
                <a:noFill/>
              </a:tblPr>
              <a:tblGrid>
                <a:gridCol w="1569725">
                  <a:extLst>
                    <a:ext uri="{9D8B030D-6E8A-4147-A177-3AD203B41FA5}">
                      <a16:colId xmlns:a16="http://schemas.microsoft.com/office/drawing/2014/main" val="20000"/>
                    </a:ext>
                  </a:extLst>
                </a:gridCol>
                <a:gridCol w="1569725">
                  <a:extLst>
                    <a:ext uri="{9D8B030D-6E8A-4147-A177-3AD203B41FA5}">
                      <a16:colId xmlns:a16="http://schemas.microsoft.com/office/drawing/2014/main" val="20001"/>
                    </a:ext>
                  </a:extLst>
                </a:gridCol>
                <a:gridCol w="1569725">
                  <a:extLst>
                    <a:ext uri="{9D8B030D-6E8A-4147-A177-3AD203B41FA5}">
                      <a16:colId xmlns:a16="http://schemas.microsoft.com/office/drawing/2014/main" val="20002"/>
                    </a:ext>
                  </a:extLst>
                </a:gridCol>
                <a:gridCol w="1569725">
                  <a:extLst>
                    <a:ext uri="{9D8B030D-6E8A-4147-A177-3AD203B41FA5}">
                      <a16:colId xmlns:a16="http://schemas.microsoft.com/office/drawing/2014/main" val="20003"/>
                    </a:ext>
                  </a:extLst>
                </a:gridCol>
                <a:gridCol w="15697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+ 10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sz="1600" b="0" dirty="0">
                          <a:solidFill>
                            <a:schemeClr val="tx1"/>
                          </a:solidFill>
                        </a:rPr>
                        <a:t>7028</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7038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6928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7128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6028</a:t>
                      </a:r>
                      <a:endParaRPr sz="1600" b="0" dirty="0">
                        <a:solidFill>
                          <a:schemeClr val="tx1"/>
                        </a:solidFill>
                      </a:endParaRPr>
                    </a:p>
                  </a:txBody>
                  <a:tcPr marL="91425" marR="91425" marT="91425" marB="91425">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sz="1600" b="0" dirty="0">
                          <a:solidFill>
                            <a:schemeClr val="tx1"/>
                          </a:solidFill>
                        </a:rPr>
                        <a:t>3950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3960</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3850</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4050</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2950</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sz="1600" b="1"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7001</a:t>
                      </a: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sz="1600" b="1"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dirty="0">
                          <a:solidFill>
                            <a:schemeClr val="tx1"/>
                          </a:solidFill>
                        </a:rPr>
                        <a:t>1904</a:t>
                      </a: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40" name="Google Shape;156;p11">
            <a:extLst>
              <a:ext uri="{FF2B5EF4-FFF2-40B4-BE49-F238E27FC236}">
                <a16:creationId xmlns:a16="http://schemas.microsoft.com/office/drawing/2014/main" id="{E646AB6F-3387-401D-84E3-F2898E1F6993}"/>
              </a:ext>
            </a:extLst>
          </p:cNvPr>
          <p:cNvGraphicFramePr/>
          <p:nvPr>
            <p:extLst>
              <p:ext uri="{D42A27DB-BD31-4B8C-83A1-F6EECF244321}">
                <p14:modId xmlns:p14="http://schemas.microsoft.com/office/powerpoint/2010/main" val="3218162508"/>
              </p:ext>
            </p:extLst>
          </p:nvPr>
        </p:nvGraphicFramePr>
        <p:xfrm>
          <a:off x="652461" y="1562401"/>
          <a:ext cx="7848625" cy="2133450"/>
        </p:xfrm>
        <a:graphic>
          <a:graphicData uri="http://schemas.openxmlformats.org/drawingml/2006/table">
            <a:tbl>
              <a:tblPr>
                <a:noFill/>
              </a:tblPr>
              <a:tblGrid>
                <a:gridCol w="1569725">
                  <a:extLst>
                    <a:ext uri="{9D8B030D-6E8A-4147-A177-3AD203B41FA5}">
                      <a16:colId xmlns:a16="http://schemas.microsoft.com/office/drawing/2014/main" val="20000"/>
                    </a:ext>
                  </a:extLst>
                </a:gridCol>
                <a:gridCol w="1569725">
                  <a:extLst>
                    <a:ext uri="{9D8B030D-6E8A-4147-A177-3AD203B41FA5}">
                      <a16:colId xmlns:a16="http://schemas.microsoft.com/office/drawing/2014/main" val="20001"/>
                    </a:ext>
                  </a:extLst>
                </a:gridCol>
                <a:gridCol w="1569725">
                  <a:extLst>
                    <a:ext uri="{9D8B030D-6E8A-4147-A177-3AD203B41FA5}">
                      <a16:colId xmlns:a16="http://schemas.microsoft.com/office/drawing/2014/main" val="20002"/>
                    </a:ext>
                  </a:extLst>
                </a:gridCol>
                <a:gridCol w="1569725">
                  <a:extLst>
                    <a:ext uri="{9D8B030D-6E8A-4147-A177-3AD203B41FA5}">
                      <a16:colId xmlns:a16="http://schemas.microsoft.com/office/drawing/2014/main" val="20003"/>
                    </a:ext>
                  </a:extLst>
                </a:gridCol>
                <a:gridCol w="15697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+ 10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sz="1600" b="0" dirty="0">
                          <a:solidFill>
                            <a:schemeClr val="tx1"/>
                          </a:solidFill>
                        </a:rPr>
                        <a:t>7028</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7038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6928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7128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6028</a:t>
                      </a:r>
                      <a:endParaRPr sz="1600" b="0" dirty="0">
                        <a:solidFill>
                          <a:schemeClr val="tx1"/>
                        </a:solidFill>
                      </a:endParaRPr>
                    </a:p>
                  </a:txBody>
                  <a:tcPr marL="91425" marR="91425" marT="91425" marB="91425">
                    <a:lnL w="28575" cap="flat" cmpd="sng" algn="ctr">
                      <a:solidFill>
                        <a:srgbClr val="87BD31"/>
                      </a:solidFill>
                      <a:prstDash val="solid"/>
                      <a:round/>
                      <a:headEnd type="none" w="med" len="med"/>
                      <a:tailEnd type="none" w="med" len="med"/>
                    </a:lnL>
                    <a:lnR w="28575" cap="flat" cmpd="sng" algn="ctr">
                      <a:solidFill>
                        <a:srgbClr val="87BD31"/>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rgbClr val="87BD3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sz="1600" b="0" dirty="0">
                          <a:solidFill>
                            <a:schemeClr val="tx1"/>
                          </a:solidFill>
                        </a:rPr>
                        <a:t>3950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rgbClr val="87BD31"/>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7001</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1904</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38" name="Google Shape;156;p11">
            <a:extLst>
              <a:ext uri="{FF2B5EF4-FFF2-40B4-BE49-F238E27FC236}">
                <a16:creationId xmlns:a16="http://schemas.microsoft.com/office/drawing/2014/main" id="{DE115EBA-E3EF-6B47-E18C-20A9D976ECAC}"/>
              </a:ext>
            </a:extLst>
          </p:cNvPr>
          <p:cNvGraphicFramePr/>
          <p:nvPr>
            <p:extLst>
              <p:ext uri="{D42A27DB-BD31-4B8C-83A1-F6EECF244321}">
                <p14:modId xmlns:p14="http://schemas.microsoft.com/office/powerpoint/2010/main" val="120188793"/>
              </p:ext>
            </p:extLst>
          </p:nvPr>
        </p:nvGraphicFramePr>
        <p:xfrm>
          <a:off x="652461" y="1562401"/>
          <a:ext cx="7848625" cy="2133450"/>
        </p:xfrm>
        <a:graphic>
          <a:graphicData uri="http://schemas.openxmlformats.org/drawingml/2006/table">
            <a:tbl>
              <a:tblPr>
                <a:noFill/>
              </a:tblPr>
              <a:tblGrid>
                <a:gridCol w="1569725">
                  <a:extLst>
                    <a:ext uri="{9D8B030D-6E8A-4147-A177-3AD203B41FA5}">
                      <a16:colId xmlns:a16="http://schemas.microsoft.com/office/drawing/2014/main" val="20000"/>
                    </a:ext>
                  </a:extLst>
                </a:gridCol>
                <a:gridCol w="1569725">
                  <a:extLst>
                    <a:ext uri="{9D8B030D-6E8A-4147-A177-3AD203B41FA5}">
                      <a16:colId xmlns:a16="http://schemas.microsoft.com/office/drawing/2014/main" val="20001"/>
                    </a:ext>
                  </a:extLst>
                </a:gridCol>
                <a:gridCol w="1569725">
                  <a:extLst>
                    <a:ext uri="{9D8B030D-6E8A-4147-A177-3AD203B41FA5}">
                      <a16:colId xmlns:a16="http://schemas.microsoft.com/office/drawing/2014/main" val="20002"/>
                    </a:ext>
                  </a:extLst>
                </a:gridCol>
                <a:gridCol w="1569725">
                  <a:extLst>
                    <a:ext uri="{9D8B030D-6E8A-4147-A177-3AD203B41FA5}">
                      <a16:colId xmlns:a16="http://schemas.microsoft.com/office/drawing/2014/main" val="20003"/>
                    </a:ext>
                  </a:extLst>
                </a:gridCol>
                <a:gridCol w="15697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+ 10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r>
                        <a:rPr lang="en-GB" sz="1600" b="0" dirty="0">
                          <a:solidFill>
                            <a:schemeClr val="tx1"/>
                          </a:solidFill>
                        </a:rPr>
                        <a:t>− 1000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sz="1600" b="0" dirty="0">
                          <a:solidFill>
                            <a:schemeClr val="tx1"/>
                          </a:solidFill>
                        </a:rPr>
                        <a:t>7028</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sz="1600" b="0" dirty="0">
                          <a:solidFill>
                            <a:schemeClr val="tx1"/>
                          </a:solidFill>
                        </a:rPr>
                        <a:t>3950</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7001</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r>
                        <a:rPr lang="en-GB" sz="1600" b="0" dirty="0">
                          <a:solidFill>
                            <a:schemeClr val="tx1"/>
                          </a:solidFill>
                        </a:rPr>
                        <a:t>1904</a:t>
                      </a: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tc>
                  <a:txBody>
                    <a:bodyPr/>
                    <a:lstStyle/>
                    <a:p>
                      <a:pPr marL="0" lvl="0" indent="0" algn="ctr" rtl="0">
                        <a:spcBef>
                          <a:spcPts val="0"/>
                        </a:spcBef>
                        <a:spcAft>
                          <a:spcPts val="0"/>
                        </a:spcAft>
                        <a:buNone/>
                      </a:pPr>
                      <a:endParaRPr sz="1600" b="0" dirty="0">
                        <a:solidFill>
                          <a:schemeClr val="tx1"/>
                        </a:solidFill>
                      </a:endParaRPr>
                    </a:p>
                  </a:txBody>
                  <a:tcPr marL="91425" marR="91425" marT="91425" marB="91425">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0"/>
                                        </p:tgtEl>
                                      </p:cBhvr>
                                    </p:animEffect>
                                    <p:set>
                                      <p:cBhvr>
                                        <p:cTn id="12" dur="1" fill="hold">
                                          <p:stCondLst>
                                            <p:cond delay="499"/>
                                          </p:stCondLst>
                                        </p:cTn>
                                        <p:tgtEl>
                                          <p:spTgt spid="4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41"/>
                                        </p:tgtEl>
                                      </p:cBhvr>
                                    </p:animEffect>
                                    <p:set>
                                      <p:cBhvr>
                                        <p:cTn id="17" dur="1" fill="hold">
                                          <p:stCondLst>
                                            <p:cond delay="499"/>
                                          </p:stCondLst>
                                        </p:cTn>
                                        <p:tgtEl>
                                          <p:spTgt spid="4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2"/>
                                        </p:tgtEl>
                                      </p:cBhvr>
                                    </p:animEffect>
                                    <p:set>
                                      <p:cBhvr>
                                        <p:cTn id="22" dur="1" fill="hold">
                                          <p:stCondLst>
                                            <p:cond delay="499"/>
                                          </p:stCondLst>
                                        </p:cTn>
                                        <p:tgtEl>
                                          <p:spTgt spid="4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27"/>
                                        </p:tgtEl>
                                      </p:cBhvr>
                                    </p:animEffect>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1"/>
                                        </p:tgtEl>
                                      </p:cBhvr>
                                    </p:animEffect>
                                    <p:set>
                                      <p:cBhvr>
                                        <p:cTn id="37" dur="1" fill="hold">
                                          <p:stCondLst>
                                            <p:cond delay="499"/>
                                          </p:stCondLst>
                                        </p:cTn>
                                        <p:tgtEl>
                                          <p:spTgt spid="3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32"/>
                                        </p:tgtEl>
                                      </p:cBhvr>
                                    </p:animEffect>
                                    <p:set>
                                      <p:cBhvr>
                                        <p:cTn id="42" dur="1" fill="hold">
                                          <p:stCondLst>
                                            <p:cond delay="499"/>
                                          </p:stCondLst>
                                        </p:cTn>
                                        <p:tgtEl>
                                          <p:spTgt spid="3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33"/>
                                        </p:tgtEl>
                                      </p:cBhvr>
                                    </p:animEffect>
                                    <p:set>
                                      <p:cBhvr>
                                        <p:cTn id="52"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12"/>
          <p:cNvSpPr/>
          <p:nvPr/>
        </p:nvSpPr>
        <p:spPr>
          <a:xfrm>
            <a:off x="3443344" y="628598"/>
            <a:ext cx="1009969" cy="443531"/>
          </a:xfrm>
          <a:prstGeom prst="rect">
            <a:avLst/>
          </a:prstGeom>
          <a:solidFill>
            <a:srgbClr val="4EB2E5"/>
          </a:solidFill>
          <a:ln>
            <a:noFill/>
          </a:ln>
        </p:spPr>
        <p:txBody>
          <a:bodyPr spcFirstLastPara="1" wrap="square" lIns="168750" tIns="33750" rIns="168750" bIns="67500" anchor="ctr" anchorCtr="0">
            <a:noAutofit/>
          </a:bodyPr>
          <a:lstStyle/>
          <a:p>
            <a:pPr algn="ctr"/>
            <a:r>
              <a:rPr lang="en-GB" sz="1500" b="1">
                <a:solidFill>
                  <a:srgbClr val="FFFFFF"/>
                </a:solidFill>
                <a:latin typeface="Arial"/>
                <a:ea typeface="Arial"/>
                <a:cs typeface="Arial"/>
                <a:sym typeface="Arial"/>
              </a:rPr>
              <a:t>D</a:t>
            </a:r>
            <a:r>
              <a:rPr lang="en-GB" sz="1500" b="1">
                <a:solidFill>
                  <a:srgbClr val="FFFFFF"/>
                </a:solidFill>
              </a:rPr>
              <a:t>eeper</a:t>
            </a:r>
            <a:endParaRPr sz="1500" b="1">
              <a:solidFill>
                <a:srgbClr val="FFFFFF"/>
              </a:solidFill>
              <a:latin typeface="Arial"/>
              <a:ea typeface="Arial"/>
              <a:cs typeface="Arial"/>
              <a:sym typeface="Arial"/>
            </a:endParaRPr>
          </a:p>
        </p:txBody>
      </p:sp>
      <p:sp>
        <p:nvSpPr>
          <p:cNvPr id="142" name="Google Shape;142;p12"/>
          <p:cNvSpPr/>
          <p:nvPr/>
        </p:nvSpPr>
        <p:spPr>
          <a:xfrm>
            <a:off x="835192" y="5032673"/>
            <a:ext cx="7605541" cy="1053720"/>
          </a:xfrm>
          <a:prstGeom prst="rect">
            <a:avLst/>
          </a:prstGeom>
          <a:solidFill>
            <a:srgbClr val="FFFFFF"/>
          </a:solidFill>
          <a:ln w="28575" cap="flat" cmpd="sng">
            <a:solidFill>
              <a:srgbClr val="87BD31"/>
            </a:solidFill>
            <a:prstDash val="solid"/>
            <a:round/>
            <a:headEnd type="none" w="sm" len="sm"/>
            <a:tailEnd type="none" w="sm" len="sm"/>
          </a:ln>
        </p:spPr>
        <p:txBody>
          <a:bodyPr spcFirstLastPara="1" wrap="square" lIns="144000" tIns="144000" rIns="144000" bIns="108000" anchor="ctr" anchorCtr="0">
            <a:noAutofit/>
          </a:bodyPr>
          <a:lstStyle/>
          <a:p>
            <a:pPr lvl="0">
              <a:buClr>
                <a:schemeClr val="dk1"/>
              </a:buClr>
              <a:buSzPts val="1100"/>
            </a:pPr>
            <a:r>
              <a:rPr lang="en-GB" sz="1600" b="1" dirty="0">
                <a:solidFill>
                  <a:schemeClr val="dk1"/>
                </a:solidFill>
              </a:rPr>
              <a:t>Zeke is incorrect. The correct answer is 8004. He has added on 100 too many, which is a common error when counting across the thousands boundary.</a:t>
            </a:r>
            <a:endParaRPr lang="en-GB" b="1" dirty="0">
              <a:solidFill>
                <a:schemeClr val="dk1"/>
              </a:solidFill>
            </a:endParaRPr>
          </a:p>
        </p:txBody>
      </p:sp>
      <p:pic>
        <p:nvPicPr>
          <p:cNvPr id="17" name="Google Shape;151;p13">
            <a:extLst>
              <a:ext uri="{FF2B5EF4-FFF2-40B4-BE49-F238E27FC236}">
                <a16:creationId xmlns:a16="http://schemas.microsoft.com/office/drawing/2014/main" id="{2E16A6C4-6E9B-CC46-8911-DD7D82AEAD98}"/>
              </a:ext>
            </a:extLst>
          </p:cNvPr>
          <p:cNvPicPr preferRelativeResize="0"/>
          <p:nvPr/>
        </p:nvPicPr>
        <p:blipFill rotWithShape="1">
          <a:blip r:embed="rId3">
            <a:alphaModFix/>
          </a:blip>
          <a:srcRect/>
          <a:stretch/>
        </p:blipFill>
        <p:spPr>
          <a:xfrm>
            <a:off x="7782609" y="628593"/>
            <a:ext cx="658125" cy="658125"/>
          </a:xfrm>
          <a:prstGeom prst="rect">
            <a:avLst/>
          </a:prstGeom>
          <a:noFill/>
          <a:ln>
            <a:noFill/>
          </a:ln>
        </p:spPr>
      </p:pic>
      <p:grpSp>
        <p:nvGrpSpPr>
          <p:cNvPr id="5" name="Group 4">
            <a:extLst>
              <a:ext uri="{FF2B5EF4-FFF2-40B4-BE49-F238E27FC236}">
                <a16:creationId xmlns:a16="http://schemas.microsoft.com/office/drawing/2014/main" id="{8194BBA2-7551-6FA1-6849-D685BBC0FA3E}"/>
              </a:ext>
            </a:extLst>
          </p:cNvPr>
          <p:cNvGrpSpPr/>
          <p:nvPr/>
        </p:nvGrpSpPr>
        <p:grpSpPr>
          <a:xfrm>
            <a:off x="1960338" y="2160680"/>
            <a:ext cx="5223323" cy="2392320"/>
            <a:chOff x="1786633" y="2160680"/>
            <a:chExt cx="5223323" cy="2392320"/>
          </a:xfrm>
        </p:grpSpPr>
        <p:pic>
          <p:nvPicPr>
            <p:cNvPr id="3" name="Picture 2">
              <a:extLst>
                <a:ext uri="{FF2B5EF4-FFF2-40B4-BE49-F238E27FC236}">
                  <a16:creationId xmlns:a16="http://schemas.microsoft.com/office/drawing/2014/main" id="{5A8D7E25-BD5E-4B42-A1A9-33640924FB70}"/>
                </a:ext>
              </a:extLst>
            </p:cNvPr>
            <p:cNvPicPr>
              <a:picLocks/>
            </p:cNvPicPr>
            <p:nvPr/>
          </p:nvPicPr>
          <p:blipFill rotWithShape="1">
            <a:blip r:embed="rId4" cstate="print">
              <a:extLst>
                <a:ext uri="{28A0092B-C50C-407E-A947-70E740481C1C}">
                  <a14:useLocalDpi xmlns:a14="http://schemas.microsoft.com/office/drawing/2010/main" val="0"/>
                </a:ext>
              </a:extLst>
            </a:blip>
            <a:srcRect l="7930" t="1497" r="3729" b="16799"/>
            <a:stretch/>
          </p:blipFill>
          <p:spPr>
            <a:xfrm>
              <a:off x="1786633" y="2166783"/>
              <a:ext cx="2086271" cy="2095234"/>
            </a:xfrm>
            <a:prstGeom prst="rect">
              <a:avLst/>
            </a:prstGeom>
            <a:solidFill>
              <a:schemeClr val="accent6">
                <a:lumMod val="20000"/>
                <a:lumOff val="80000"/>
              </a:schemeClr>
            </a:solidFill>
            <a:ln w="38100">
              <a:solidFill>
                <a:schemeClr val="accent6"/>
              </a:solidFill>
            </a:ln>
          </p:spPr>
        </p:pic>
        <p:sp>
          <p:nvSpPr>
            <p:cNvPr id="140" name="Google Shape;140;p12"/>
            <p:cNvSpPr txBox="1"/>
            <p:nvPr/>
          </p:nvSpPr>
          <p:spPr>
            <a:xfrm>
              <a:off x="2371204" y="4133683"/>
              <a:ext cx="917127" cy="419317"/>
            </a:xfrm>
            <a:prstGeom prst="rect">
              <a:avLst/>
            </a:prstGeom>
            <a:solidFill>
              <a:schemeClr val="bg1"/>
            </a:solidFill>
            <a:ln w="38100">
              <a:solidFill>
                <a:schemeClr val="accent6"/>
              </a:solidFill>
            </a:ln>
          </p:spPr>
          <p:txBody>
            <a:bodyPr spcFirstLastPara="1" wrap="square" lIns="85711" tIns="85711" rIns="85711" bIns="85711" anchor="t" anchorCtr="0">
              <a:spAutoFit/>
            </a:bodyPr>
            <a:lstStyle/>
            <a:p>
              <a:pPr algn="ctr"/>
              <a:r>
                <a:rPr lang="en-GB" sz="1600" dirty="0">
                  <a:solidFill>
                    <a:srgbClr val="1C1C1C"/>
                  </a:solidFill>
                </a:rPr>
                <a:t>Zeke</a:t>
              </a:r>
              <a:endParaRPr sz="1400" dirty="0"/>
            </a:p>
          </p:txBody>
        </p:sp>
        <p:sp>
          <p:nvSpPr>
            <p:cNvPr id="19" name="Google Shape;139;p12">
              <a:extLst>
                <a:ext uri="{FF2B5EF4-FFF2-40B4-BE49-F238E27FC236}">
                  <a16:creationId xmlns:a16="http://schemas.microsoft.com/office/drawing/2014/main" id="{0CBFD6F5-E2B0-B049-B8B9-616B94C11E3F}"/>
                </a:ext>
              </a:extLst>
            </p:cNvPr>
            <p:cNvSpPr/>
            <p:nvPr/>
          </p:nvSpPr>
          <p:spPr>
            <a:xfrm>
              <a:off x="4327060" y="2160680"/>
              <a:ext cx="2682896" cy="1053720"/>
            </a:xfrm>
            <a:prstGeom prst="wedgeRectCallout">
              <a:avLst>
                <a:gd name="adj1" fmla="val -73404"/>
                <a:gd name="adj2" fmla="val 37002"/>
              </a:avLst>
            </a:prstGeom>
            <a:solidFill>
              <a:schemeClr val="bg1"/>
            </a:solidFill>
            <a:ln w="38100" cap="flat" cmpd="sng">
              <a:solidFill>
                <a:schemeClr val="accent6"/>
              </a:solidFill>
              <a:prstDash val="solid"/>
              <a:round/>
              <a:headEnd type="none" w="sm" len="sm"/>
              <a:tailEnd type="none" w="sm" len="sm"/>
            </a:ln>
          </p:spPr>
          <p:txBody>
            <a:bodyPr spcFirstLastPara="1" wrap="square" lIns="85711" tIns="85711" rIns="85711" bIns="85711" anchor="ctr" anchorCtr="0">
              <a:noAutofit/>
            </a:bodyPr>
            <a:lstStyle/>
            <a:p>
              <a:pPr algn="ctr"/>
              <a:r>
                <a:rPr lang="en-GB" sz="1600" dirty="0">
                  <a:solidFill>
                    <a:srgbClr val="1C1C1C"/>
                  </a:solidFill>
                </a:rPr>
                <a:t>7904 + 100 = 8104</a:t>
              </a:r>
            </a:p>
          </p:txBody>
        </p:sp>
      </p:grpSp>
      <p:sp>
        <p:nvSpPr>
          <p:cNvPr id="2" name="Google Shape;60;p10">
            <a:extLst>
              <a:ext uri="{FF2B5EF4-FFF2-40B4-BE49-F238E27FC236}">
                <a16:creationId xmlns:a16="http://schemas.microsoft.com/office/drawing/2014/main" id="{BF27622D-E9A3-7E95-12E5-3F8505A443DB}"/>
              </a:ext>
            </a:extLst>
          </p:cNvPr>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rgbClr val="000000"/>
              </a:buClr>
            </a:pPr>
            <a:r>
              <a:rPr lang="en-GB" sz="1500" b="1" dirty="0">
                <a:solidFill>
                  <a:srgbClr val="FFFFFF"/>
                </a:solidFill>
              </a:rPr>
              <a:t>Numbers to 10 000</a:t>
            </a:r>
            <a:endParaRPr sz="1500" b="1" dirty="0">
              <a:solidFill>
                <a:srgbClr val="FFFFFF"/>
              </a:solidFill>
              <a:latin typeface="Arial"/>
              <a:ea typeface="Arial"/>
              <a:cs typeface="Arial"/>
              <a:sym typeface="Arial"/>
            </a:endParaRPr>
          </a:p>
        </p:txBody>
      </p:sp>
      <p:sp>
        <p:nvSpPr>
          <p:cNvPr id="4" name="Google Shape;64;p10">
            <a:extLst>
              <a:ext uri="{FF2B5EF4-FFF2-40B4-BE49-F238E27FC236}">
                <a16:creationId xmlns:a16="http://schemas.microsoft.com/office/drawing/2014/main" id="{66F1B70C-EA52-5D05-02C4-DBBA5E7BFC9B}"/>
              </a:ext>
            </a:extLst>
          </p:cNvPr>
          <p:cNvSpPr txBox="1"/>
          <p:nvPr/>
        </p:nvSpPr>
        <p:spPr>
          <a:xfrm>
            <a:off x="806273" y="1298467"/>
            <a:ext cx="6976335" cy="382540"/>
          </a:xfrm>
          <a:prstGeom prst="rect">
            <a:avLst/>
          </a:prstGeom>
          <a:noFill/>
          <a:ln>
            <a:noFill/>
          </a:ln>
        </p:spPr>
        <p:txBody>
          <a:bodyPr spcFirstLastPara="1" wrap="square" lIns="67500" tIns="67500" rIns="67500" bIns="67500" anchor="t" anchorCtr="0">
            <a:spAutoFit/>
          </a:bodyPr>
          <a:lstStyle/>
          <a:p>
            <a:r>
              <a:rPr lang="en-GB" sz="1600" dirty="0"/>
              <a:t>Do you agree with Zeke? Explain your reasoning.</a:t>
            </a:r>
          </a:p>
        </p:txBody>
      </p:sp>
      <p:sp>
        <p:nvSpPr>
          <p:cNvPr id="6" name="Google Shape;142;p12">
            <a:extLst>
              <a:ext uri="{FF2B5EF4-FFF2-40B4-BE49-F238E27FC236}">
                <a16:creationId xmlns:a16="http://schemas.microsoft.com/office/drawing/2014/main" id="{78E2C7B3-B693-BDD3-11A3-78DDF89AA73E}"/>
              </a:ext>
            </a:extLst>
          </p:cNvPr>
          <p:cNvSpPr/>
          <p:nvPr/>
        </p:nvSpPr>
        <p:spPr>
          <a:xfrm>
            <a:off x="835192" y="5032673"/>
            <a:ext cx="7605541" cy="1053720"/>
          </a:xfrm>
          <a:prstGeom prst="rect">
            <a:avLst/>
          </a:prstGeom>
          <a:solidFill>
            <a:srgbClr val="FFFFFF"/>
          </a:solidFill>
          <a:ln w="28575" cap="flat" cmpd="sng">
            <a:solidFill>
              <a:schemeClr val="accent6"/>
            </a:solidFill>
            <a:prstDash val="solid"/>
            <a:round/>
            <a:headEnd type="none" w="sm" len="sm"/>
            <a:tailEnd type="none" w="sm" len="sm"/>
          </a:ln>
        </p:spPr>
        <p:txBody>
          <a:bodyPr spcFirstLastPara="1" wrap="square" lIns="144000" tIns="144000" rIns="144000" bIns="108000" anchor="ctr" anchorCtr="0">
            <a:noAutofit/>
          </a:bodyPr>
          <a:lstStyle/>
          <a:p>
            <a:pPr lvl="0">
              <a:buClr>
                <a:schemeClr val="dk1"/>
              </a:buClr>
              <a:buSzPts val="1100"/>
            </a:pPr>
            <a:endParaRPr lang="en-GB" b="1"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p13"/>
          <p:cNvSpPr/>
          <p:nvPr/>
        </p:nvSpPr>
        <p:spPr>
          <a:xfrm>
            <a:off x="3457412" y="628598"/>
            <a:ext cx="1009969" cy="443531"/>
          </a:xfrm>
          <a:prstGeom prst="rect">
            <a:avLst/>
          </a:prstGeom>
          <a:solidFill>
            <a:srgbClr val="4EB2E5"/>
          </a:solidFill>
          <a:ln>
            <a:noFill/>
          </a:ln>
        </p:spPr>
        <p:txBody>
          <a:bodyPr spcFirstLastPara="1" wrap="square" lIns="168750" tIns="33750" rIns="168750" bIns="67500" anchor="ctr" anchorCtr="0">
            <a:noAutofit/>
          </a:bodyPr>
          <a:lstStyle/>
          <a:p>
            <a:pPr algn="ctr"/>
            <a:r>
              <a:rPr lang="en-GB" sz="1500" b="1">
                <a:solidFill>
                  <a:srgbClr val="FFFFFF"/>
                </a:solidFill>
                <a:latin typeface="Arial"/>
                <a:ea typeface="Arial"/>
                <a:cs typeface="Arial"/>
                <a:sym typeface="Arial"/>
              </a:rPr>
              <a:t>D</a:t>
            </a:r>
            <a:r>
              <a:rPr lang="en-GB" sz="1500" b="1">
                <a:solidFill>
                  <a:srgbClr val="FFFFFF"/>
                </a:solidFill>
              </a:rPr>
              <a:t>eeper</a:t>
            </a:r>
            <a:endParaRPr sz="1500" b="1">
              <a:solidFill>
                <a:srgbClr val="FFFFFF"/>
              </a:solidFill>
              <a:latin typeface="Arial"/>
              <a:ea typeface="Arial"/>
              <a:cs typeface="Arial"/>
              <a:sym typeface="Arial"/>
            </a:endParaRPr>
          </a:p>
        </p:txBody>
      </p:sp>
      <p:pic>
        <p:nvPicPr>
          <p:cNvPr id="151" name="Google Shape;151;p13"/>
          <p:cNvPicPr preferRelativeResize="0"/>
          <p:nvPr/>
        </p:nvPicPr>
        <p:blipFill rotWithShape="1">
          <a:blip r:embed="rId3">
            <a:alphaModFix/>
          </a:blip>
          <a:srcRect/>
          <a:stretch/>
        </p:blipFill>
        <p:spPr>
          <a:xfrm>
            <a:off x="7782609" y="628593"/>
            <a:ext cx="658125" cy="658125"/>
          </a:xfrm>
          <a:prstGeom prst="rect">
            <a:avLst/>
          </a:prstGeom>
          <a:noFill/>
          <a:ln>
            <a:noFill/>
          </a:ln>
        </p:spPr>
      </p:pic>
      <p:sp>
        <p:nvSpPr>
          <p:cNvPr id="2" name="Google Shape;60;p10">
            <a:extLst>
              <a:ext uri="{FF2B5EF4-FFF2-40B4-BE49-F238E27FC236}">
                <a16:creationId xmlns:a16="http://schemas.microsoft.com/office/drawing/2014/main" id="{0F7253DF-F10E-5468-8EC7-0120B6057C73}"/>
              </a:ext>
            </a:extLst>
          </p:cNvPr>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rgbClr val="000000"/>
              </a:buClr>
            </a:pPr>
            <a:r>
              <a:rPr lang="en-GB" sz="1500" b="1" dirty="0">
                <a:solidFill>
                  <a:srgbClr val="FFFFFF"/>
                </a:solidFill>
              </a:rPr>
              <a:t>Numbers to 10 000</a:t>
            </a:r>
            <a:endParaRPr sz="1500" b="1" dirty="0">
              <a:solidFill>
                <a:srgbClr val="FFFFFF"/>
              </a:solidFill>
              <a:latin typeface="Arial"/>
              <a:ea typeface="Arial"/>
              <a:cs typeface="Arial"/>
              <a:sym typeface="Arial"/>
            </a:endParaRPr>
          </a:p>
        </p:txBody>
      </p:sp>
      <p:sp>
        <p:nvSpPr>
          <p:cNvPr id="3" name="Google Shape;64;p10">
            <a:extLst>
              <a:ext uri="{FF2B5EF4-FFF2-40B4-BE49-F238E27FC236}">
                <a16:creationId xmlns:a16="http://schemas.microsoft.com/office/drawing/2014/main" id="{5696E050-1814-F6F8-D124-782ACB381FDB}"/>
              </a:ext>
            </a:extLst>
          </p:cNvPr>
          <p:cNvSpPr txBox="1"/>
          <p:nvPr/>
        </p:nvSpPr>
        <p:spPr>
          <a:xfrm>
            <a:off x="806274" y="1199853"/>
            <a:ext cx="6976335" cy="1028870"/>
          </a:xfrm>
          <a:prstGeom prst="rect">
            <a:avLst/>
          </a:prstGeom>
          <a:noFill/>
          <a:ln>
            <a:noFill/>
          </a:ln>
        </p:spPr>
        <p:txBody>
          <a:bodyPr spcFirstLastPara="1" wrap="square" lIns="67500" tIns="67500" rIns="67500" bIns="67500" anchor="t" anchorCtr="0">
            <a:spAutoFit/>
          </a:bodyPr>
          <a:lstStyle/>
          <a:p>
            <a:r>
              <a:rPr lang="en-GB" sz="1600" dirty="0"/>
              <a:t>Amrit uses two examples to show that when you subtract 10 from any number, only the hundreds digit changes. </a:t>
            </a:r>
          </a:p>
          <a:p>
            <a:endParaRPr lang="en-GB" sz="1000" dirty="0"/>
          </a:p>
          <a:p>
            <a:r>
              <a:rPr lang="en-GB" sz="1600" dirty="0"/>
              <a:t>Is this always true? Prove it with an example.</a:t>
            </a:r>
          </a:p>
        </p:txBody>
      </p:sp>
      <p:grpSp>
        <p:nvGrpSpPr>
          <p:cNvPr id="4" name="Group 3">
            <a:extLst>
              <a:ext uri="{FF2B5EF4-FFF2-40B4-BE49-F238E27FC236}">
                <a16:creationId xmlns:a16="http://schemas.microsoft.com/office/drawing/2014/main" id="{C611FEB2-1543-E331-8AC9-66D40F52021C}"/>
              </a:ext>
            </a:extLst>
          </p:cNvPr>
          <p:cNvGrpSpPr/>
          <p:nvPr/>
        </p:nvGrpSpPr>
        <p:grpSpPr>
          <a:xfrm>
            <a:off x="1960338" y="2370543"/>
            <a:ext cx="5223323" cy="2392320"/>
            <a:chOff x="1786633" y="2160680"/>
            <a:chExt cx="5223323" cy="2392320"/>
          </a:xfrm>
        </p:grpSpPr>
        <p:pic>
          <p:nvPicPr>
            <p:cNvPr id="5" name="Picture 4">
              <a:extLst>
                <a:ext uri="{FF2B5EF4-FFF2-40B4-BE49-F238E27FC236}">
                  <a16:creationId xmlns:a16="http://schemas.microsoft.com/office/drawing/2014/main" id="{C9705E7D-271D-CF95-F072-C2937B0636D5}"/>
                </a:ext>
              </a:extLst>
            </p:cNvPr>
            <p:cNvPicPr>
              <a:picLocks/>
            </p:cNvPicPr>
            <p:nvPr/>
          </p:nvPicPr>
          <p:blipFill rotWithShape="1">
            <a:blip r:embed="rId4" cstate="print">
              <a:extLst>
                <a:ext uri="{28A0092B-C50C-407E-A947-70E740481C1C}">
                  <a14:useLocalDpi xmlns:a14="http://schemas.microsoft.com/office/drawing/2010/main" val="0"/>
                </a:ext>
              </a:extLst>
            </a:blip>
            <a:srcRect t="-4320" b="17090"/>
            <a:stretch/>
          </p:blipFill>
          <p:spPr>
            <a:xfrm>
              <a:off x="1786633" y="2166783"/>
              <a:ext cx="2086271" cy="2095234"/>
            </a:xfrm>
            <a:prstGeom prst="rect">
              <a:avLst/>
            </a:prstGeom>
            <a:solidFill>
              <a:schemeClr val="accent6">
                <a:lumMod val="20000"/>
                <a:lumOff val="80000"/>
              </a:schemeClr>
            </a:solidFill>
            <a:ln w="38100">
              <a:solidFill>
                <a:schemeClr val="accent6"/>
              </a:solidFill>
            </a:ln>
          </p:spPr>
        </p:pic>
        <p:sp>
          <p:nvSpPr>
            <p:cNvPr id="6" name="Google Shape;140;p12">
              <a:extLst>
                <a:ext uri="{FF2B5EF4-FFF2-40B4-BE49-F238E27FC236}">
                  <a16:creationId xmlns:a16="http://schemas.microsoft.com/office/drawing/2014/main" id="{D2DD9329-2855-EF9B-38D4-EFDD0FA7341F}"/>
                </a:ext>
              </a:extLst>
            </p:cNvPr>
            <p:cNvSpPr txBox="1"/>
            <p:nvPr/>
          </p:nvSpPr>
          <p:spPr>
            <a:xfrm>
              <a:off x="2371204" y="4133683"/>
              <a:ext cx="917127" cy="419317"/>
            </a:xfrm>
            <a:prstGeom prst="rect">
              <a:avLst/>
            </a:prstGeom>
            <a:solidFill>
              <a:schemeClr val="bg1"/>
            </a:solidFill>
            <a:ln w="38100">
              <a:solidFill>
                <a:schemeClr val="accent6"/>
              </a:solidFill>
            </a:ln>
          </p:spPr>
          <p:txBody>
            <a:bodyPr spcFirstLastPara="1" wrap="square" lIns="85711" tIns="85711" rIns="85711" bIns="85711" anchor="t" anchorCtr="0">
              <a:spAutoFit/>
            </a:bodyPr>
            <a:lstStyle/>
            <a:p>
              <a:pPr algn="ctr"/>
              <a:r>
                <a:rPr lang="en-GB" sz="1600" dirty="0">
                  <a:solidFill>
                    <a:srgbClr val="1C1C1C"/>
                  </a:solidFill>
                </a:rPr>
                <a:t>Amrit</a:t>
              </a:r>
              <a:endParaRPr sz="1400" dirty="0"/>
            </a:p>
          </p:txBody>
        </p:sp>
        <p:sp>
          <p:nvSpPr>
            <p:cNvPr id="7" name="Google Shape;139;p12">
              <a:extLst>
                <a:ext uri="{FF2B5EF4-FFF2-40B4-BE49-F238E27FC236}">
                  <a16:creationId xmlns:a16="http://schemas.microsoft.com/office/drawing/2014/main" id="{4D2974B3-278F-8CF5-70BB-16B2AD4BE2A5}"/>
                </a:ext>
              </a:extLst>
            </p:cNvPr>
            <p:cNvSpPr/>
            <p:nvPr/>
          </p:nvSpPr>
          <p:spPr>
            <a:xfrm>
              <a:off x="4327060" y="2160680"/>
              <a:ext cx="2682896" cy="1053720"/>
            </a:xfrm>
            <a:prstGeom prst="wedgeRectCallout">
              <a:avLst>
                <a:gd name="adj1" fmla="val -73404"/>
                <a:gd name="adj2" fmla="val 37002"/>
              </a:avLst>
            </a:prstGeom>
            <a:solidFill>
              <a:schemeClr val="bg1"/>
            </a:solidFill>
            <a:ln w="38100" cap="flat" cmpd="sng">
              <a:solidFill>
                <a:schemeClr val="accent6"/>
              </a:solidFill>
              <a:prstDash val="solid"/>
              <a:round/>
              <a:headEnd type="none" w="sm" len="sm"/>
              <a:tailEnd type="none" w="sm" len="sm"/>
            </a:ln>
          </p:spPr>
          <p:txBody>
            <a:bodyPr spcFirstLastPara="1" wrap="square" lIns="85711" tIns="85711" rIns="85711" bIns="85711" anchor="ctr" anchorCtr="0">
              <a:noAutofit/>
            </a:bodyPr>
            <a:lstStyle/>
            <a:p>
              <a:pPr marL="0" lvl="0" indent="0" algn="ctr" rtl="0">
                <a:spcBef>
                  <a:spcPts val="0"/>
                </a:spcBef>
                <a:spcAft>
                  <a:spcPts val="0"/>
                </a:spcAft>
                <a:buNone/>
              </a:pPr>
              <a:r>
                <a:rPr lang="en-GB" sz="1600" dirty="0">
                  <a:solidFill>
                    <a:schemeClr val="dk1"/>
                  </a:solidFill>
                </a:rPr>
                <a:t>2859 − 10 = 2849</a:t>
              </a:r>
              <a:endParaRPr lang="en-GB" sz="1200" dirty="0"/>
            </a:p>
          </p:txBody>
        </p:sp>
        <p:sp>
          <p:nvSpPr>
            <p:cNvPr id="8" name="Google Shape;139;p12">
              <a:extLst>
                <a:ext uri="{FF2B5EF4-FFF2-40B4-BE49-F238E27FC236}">
                  <a16:creationId xmlns:a16="http://schemas.microsoft.com/office/drawing/2014/main" id="{4AD973C4-1B6E-0679-0FA9-74780A007C5E}"/>
                </a:ext>
              </a:extLst>
            </p:cNvPr>
            <p:cNvSpPr/>
            <p:nvPr/>
          </p:nvSpPr>
          <p:spPr>
            <a:xfrm>
              <a:off x="4327060" y="3499280"/>
              <a:ext cx="2682896" cy="1053720"/>
            </a:xfrm>
            <a:prstGeom prst="wedgeRectCallout">
              <a:avLst>
                <a:gd name="adj1" fmla="val -75386"/>
                <a:gd name="adj2" fmla="val -43722"/>
              </a:avLst>
            </a:prstGeom>
            <a:solidFill>
              <a:schemeClr val="bg1"/>
            </a:solidFill>
            <a:ln w="38100" cap="flat" cmpd="sng">
              <a:solidFill>
                <a:schemeClr val="accent6"/>
              </a:solidFill>
              <a:prstDash val="solid"/>
              <a:round/>
              <a:headEnd type="none" w="sm" len="sm"/>
              <a:tailEnd type="none" w="sm" len="sm"/>
            </a:ln>
          </p:spPr>
          <p:txBody>
            <a:bodyPr spcFirstLastPara="1" wrap="square" lIns="85711" tIns="85711" rIns="85711" bIns="85711" anchor="ctr" anchorCtr="0">
              <a:noAutofit/>
            </a:bodyPr>
            <a:lstStyle/>
            <a:p>
              <a:pPr marL="0" lvl="0" indent="0" algn="ctr" rtl="0">
                <a:spcBef>
                  <a:spcPts val="0"/>
                </a:spcBef>
                <a:spcAft>
                  <a:spcPts val="0"/>
                </a:spcAft>
                <a:buNone/>
              </a:pPr>
              <a:r>
                <a:rPr lang="en-GB" sz="1600" dirty="0">
                  <a:solidFill>
                    <a:schemeClr val="dk1"/>
                  </a:solidFill>
                </a:rPr>
                <a:t>5314 − 10 = 5304</a:t>
              </a:r>
              <a:endParaRPr lang="en-GB" sz="1200" dirty="0"/>
            </a:p>
          </p:txBody>
        </p:sp>
      </p:grpSp>
      <p:sp>
        <p:nvSpPr>
          <p:cNvPr id="9" name="Google Shape;142;p12">
            <a:extLst>
              <a:ext uri="{FF2B5EF4-FFF2-40B4-BE49-F238E27FC236}">
                <a16:creationId xmlns:a16="http://schemas.microsoft.com/office/drawing/2014/main" id="{0EC6E864-24AE-57A6-C75B-F8F54AD99D58}"/>
              </a:ext>
            </a:extLst>
          </p:cNvPr>
          <p:cNvSpPr/>
          <p:nvPr/>
        </p:nvSpPr>
        <p:spPr>
          <a:xfrm>
            <a:off x="835192" y="5032673"/>
            <a:ext cx="7605541" cy="1053720"/>
          </a:xfrm>
          <a:prstGeom prst="rect">
            <a:avLst/>
          </a:prstGeom>
          <a:solidFill>
            <a:srgbClr val="FFFFFF"/>
          </a:solidFill>
          <a:ln w="28575" cap="flat" cmpd="sng">
            <a:solidFill>
              <a:srgbClr val="87BD31"/>
            </a:solidFill>
            <a:prstDash val="solid"/>
            <a:round/>
            <a:headEnd type="none" w="sm" len="sm"/>
            <a:tailEnd type="none" w="sm" len="sm"/>
          </a:ln>
        </p:spPr>
        <p:txBody>
          <a:bodyPr spcFirstLastPara="1" wrap="square" lIns="144000" tIns="144000" rIns="144000" bIns="108000" anchor="ctr" anchorCtr="0">
            <a:noAutofit/>
          </a:bodyPr>
          <a:lstStyle/>
          <a:p>
            <a:pPr lvl="0">
              <a:buClr>
                <a:schemeClr val="dk1"/>
              </a:buClr>
              <a:buSzPts val="1100"/>
            </a:pPr>
            <a:r>
              <a:rPr lang="en-GB" sz="1600" b="1" dirty="0">
                <a:solidFill>
                  <a:schemeClr val="dk1"/>
                </a:solidFill>
              </a:rPr>
              <a:t>This is not always true. When you subtract 10 from a number with a 0 in the tens column already, one hundred will need to be exchanged into 10 tens to subtract 10, e.g. 9206 − 10 = 9196.</a:t>
            </a:r>
          </a:p>
        </p:txBody>
      </p:sp>
      <p:sp>
        <p:nvSpPr>
          <p:cNvPr id="10" name="Google Shape;142;p12">
            <a:extLst>
              <a:ext uri="{FF2B5EF4-FFF2-40B4-BE49-F238E27FC236}">
                <a16:creationId xmlns:a16="http://schemas.microsoft.com/office/drawing/2014/main" id="{D1D50F29-3B0E-A8B9-3F26-D8FE999A660D}"/>
              </a:ext>
            </a:extLst>
          </p:cNvPr>
          <p:cNvSpPr/>
          <p:nvPr/>
        </p:nvSpPr>
        <p:spPr>
          <a:xfrm>
            <a:off x="835192" y="5032673"/>
            <a:ext cx="7605541" cy="1053720"/>
          </a:xfrm>
          <a:prstGeom prst="rect">
            <a:avLst/>
          </a:prstGeom>
          <a:solidFill>
            <a:srgbClr val="FFFFFF"/>
          </a:solidFill>
          <a:ln w="28575" cap="flat" cmpd="sng">
            <a:solidFill>
              <a:schemeClr val="accent6"/>
            </a:solidFill>
            <a:prstDash val="solid"/>
            <a:round/>
            <a:headEnd type="none" w="sm" len="sm"/>
            <a:tailEnd type="none" w="sm" len="sm"/>
          </a:ln>
        </p:spPr>
        <p:txBody>
          <a:bodyPr spcFirstLastPara="1" wrap="square" lIns="144000" tIns="144000" rIns="144000" bIns="108000" anchor="ctr" anchorCtr="0">
            <a:noAutofit/>
          </a:bodyPr>
          <a:lstStyle/>
          <a:p>
            <a:pPr lvl="0">
              <a:buClr>
                <a:schemeClr val="dk1"/>
              </a:buClr>
              <a:buSzPts val="1100"/>
            </a:pPr>
            <a:endParaRPr lang="en-GB" b="1"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14"/>
          <p:cNvSpPr/>
          <p:nvPr/>
        </p:nvSpPr>
        <p:spPr>
          <a:xfrm>
            <a:off x="3457422" y="628594"/>
            <a:ext cx="1191938" cy="443531"/>
          </a:xfrm>
          <a:prstGeom prst="rect">
            <a:avLst/>
          </a:prstGeom>
          <a:solidFill>
            <a:srgbClr val="4EB2E5"/>
          </a:solidFill>
          <a:ln>
            <a:noFill/>
          </a:ln>
        </p:spPr>
        <p:txBody>
          <a:bodyPr spcFirstLastPara="1" wrap="square" lIns="168750" tIns="33750" rIns="168750" bIns="67500" anchor="ctr" anchorCtr="0">
            <a:noAutofit/>
          </a:bodyPr>
          <a:lstStyle/>
          <a:p>
            <a:pPr algn="ctr"/>
            <a:r>
              <a:rPr lang="en-GB" sz="1500" b="1">
                <a:solidFill>
                  <a:srgbClr val="FFFFFF"/>
                </a:solidFill>
                <a:latin typeface="Arial"/>
                <a:ea typeface="Arial"/>
                <a:cs typeface="Arial"/>
                <a:sym typeface="Arial"/>
              </a:rPr>
              <a:t>D</a:t>
            </a:r>
            <a:r>
              <a:rPr lang="en-GB" sz="1500" b="1">
                <a:solidFill>
                  <a:srgbClr val="FFFFFF"/>
                </a:solidFill>
              </a:rPr>
              <a:t>eepest</a:t>
            </a:r>
            <a:endParaRPr sz="1500" b="1">
              <a:solidFill>
                <a:srgbClr val="FFFFFF"/>
              </a:solidFill>
              <a:latin typeface="Arial"/>
              <a:ea typeface="Arial"/>
              <a:cs typeface="Arial"/>
              <a:sym typeface="Arial"/>
            </a:endParaRPr>
          </a:p>
        </p:txBody>
      </p:sp>
      <p:pic>
        <p:nvPicPr>
          <p:cNvPr id="164" name="Google Shape;164;p14"/>
          <p:cNvPicPr preferRelativeResize="0"/>
          <p:nvPr/>
        </p:nvPicPr>
        <p:blipFill rotWithShape="1">
          <a:blip r:embed="rId3">
            <a:alphaModFix/>
          </a:blip>
          <a:srcRect/>
          <a:stretch/>
        </p:blipFill>
        <p:spPr>
          <a:xfrm>
            <a:off x="7843313" y="671460"/>
            <a:ext cx="658125" cy="658125"/>
          </a:xfrm>
          <a:prstGeom prst="rect">
            <a:avLst/>
          </a:prstGeom>
          <a:noFill/>
          <a:ln>
            <a:noFill/>
          </a:ln>
        </p:spPr>
      </p:pic>
      <p:sp>
        <p:nvSpPr>
          <p:cNvPr id="3" name="Google Shape;60;p10">
            <a:extLst>
              <a:ext uri="{FF2B5EF4-FFF2-40B4-BE49-F238E27FC236}">
                <a16:creationId xmlns:a16="http://schemas.microsoft.com/office/drawing/2014/main" id="{1300480E-27A9-A1AA-7951-4F7A6CDE694C}"/>
              </a:ext>
            </a:extLst>
          </p:cNvPr>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rgbClr val="000000"/>
              </a:buClr>
            </a:pPr>
            <a:r>
              <a:rPr lang="en-GB" sz="1500" b="1" dirty="0">
                <a:solidFill>
                  <a:srgbClr val="FFFFFF"/>
                </a:solidFill>
              </a:rPr>
              <a:t>Numbers to 10 000</a:t>
            </a:r>
            <a:endParaRPr sz="1500" b="1" dirty="0">
              <a:solidFill>
                <a:srgbClr val="FFFFFF"/>
              </a:solidFill>
              <a:latin typeface="Arial"/>
              <a:ea typeface="Arial"/>
              <a:cs typeface="Arial"/>
              <a:sym typeface="Arial"/>
            </a:endParaRPr>
          </a:p>
        </p:txBody>
      </p:sp>
      <p:sp>
        <p:nvSpPr>
          <p:cNvPr id="4" name="Google Shape;64;p10">
            <a:extLst>
              <a:ext uri="{FF2B5EF4-FFF2-40B4-BE49-F238E27FC236}">
                <a16:creationId xmlns:a16="http://schemas.microsoft.com/office/drawing/2014/main" id="{EE6E6A5D-5903-7CF8-D1BF-B0549F026280}"/>
              </a:ext>
            </a:extLst>
          </p:cNvPr>
          <p:cNvSpPr txBox="1"/>
          <p:nvPr/>
        </p:nvSpPr>
        <p:spPr>
          <a:xfrm>
            <a:off x="2513642" y="1729001"/>
            <a:ext cx="5535119" cy="658125"/>
          </a:xfrm>
          <a:prstGeom prst="rect">
            <a:avLst/>
          </a:prstGeom>
          <a:noFill/>
          <a:ln w="38100">
            <a:solidFill>
              <a:schemeClr val="accent6"/>
            </a:solidFill>
          </a:ln>
        </p:spPr>
        <p:txBody>
          <a:bodyPr spcFirstLastPara="1" wrap="square" lIns="180000" tIns="180000" rIns="180000" bIns="180000" anchor="ctr" anchorCtr="0">
            <a:noAutofit/>
          </a:bodyPr>
          <a:lstStyle/>
          <a:p>
            <a:r>
              <a:rPr lang="en-GB" sz="1600" dirty="0"/>
              <a:t>Felix has counted up in steps of 10 from a given number.</a:t>
            </a:r>
            <a:br>
              <a:rPr lang="en-GB" sz="500" dirty="0"/>
            </a:br>
            <a:r>
              <a:rPr lang="en-GB" sz="1600" dirty="0"/>
              <a:t>He has reached 2037.</a:t>
            </a:r>
          </a:p>
        </p:txBody>
      </p:sp>
      <p:pic>
        <p:nvPicPr>
          <p:cNvPr id="5" name="Picture 4">
            <a:extLst>
              <a:ext uri="{FF2B5EF4-FFF2-40B4-BE49-F238E27FC236}">
                <a16:creationId xmlns:a16="http://schemas.microsoft.com/office/drawing/2014/main" id="{8577FD07-B609-EF9E-423A-DFC8FCDABA46}"/>
              </a:ext>
            </a:extLst>
          </p:cNvPr>
          <p:cNvPicPr>
            <a:picLocks/>
          </p:cNvPicPr>
          <p:nvPr/>
        </p:nvPicPr>
        <p:blipFill rotWithShape="1">
          <a:blip r:embed="rId4" cstate="print">
            <a:extLst>
              <a:ext uri="{28A0092B-C50C-407E-A947-70E740481C1C}">
                <a14:useLocalDpi xmlns:a14="http://schemas.microsoft.com/office/drawing/2010/main" val="0"/>
              </a:ext>
            </a:extLst>
          </a:blip>
          <a:srcRect l="16294" t="-1497" r="16294" b="72536"/>
          <a:stretch/>
        </p:blipFill>
        <p:spPr>
          <a:xfrm>
            <a:off x="1113163" y="1467094"/>
            <a:ext cx="1173297" cy="1181941"/>
          </a:xfrm>
          <a:prstGeom prst="rect">
            <a:avLst/>
          </a:prstGeom>
          <a:solidFill>
            <a:schemeClr val="accent6">
              <a:lumMod val="20000"/>
              <a:lumOff val="80000"/>
            </a:schemeClr>
          </a:solidFill>
          <a:ln w="38100">
            <a:solidFill>
              <a:schemeClr val="accent6"/>
            </a:solidFill>
          </a:ln>
        </p:spPr>
      </p:pic>
      <p:sp>
        <p:nvSpPr>
          <p:cNvPr id="6" name="Google Shape;140;p12">
            <a:extLst>
              <a:ext uri="{FF2B5EF4-FFF2-40B4-BE49-F238E27FC236}">
                <a16:creationId xmlns:a16="http://schemas.microsoft.com/office/drawing/2014/main" id="{C0B7C39A-D2C6-2874-0FAE-DC4E4AA9AC96}"/>
              </a:ext>
            </a:extLst>
          </p:cNvPr>
          <p:cNvSpPr txBox="1"/>
          <p:nvPr/>
        </p:nvSpPr>
        <p:spPr>
          <a:xfrm>
            <a:off x="1241247" y="2475001"/>
            <a:ext cx="917127" cy="419317"/>
          </a:xfrm>
          <a:prstGeom prst="rect">
            <a:avLst/>
          </a:prstGeom>
          <a:solidFill>
            <a:schemeClr val="bg1"/>
          </a:solidFill>
          <a:ln w="38100">
            <a:solidFill>
              <a:schemeClr val="accent6"/>
            </a:solidFill>
          </a:ln>
        </p:spPr>
        <p:txBody>
          <a:bodyPr spcFirstLastPara="1" wrap="square" lIns="85711" tIns="85711" rIns="85711" bIns="85711" anchor="t" anchorCtr="0">
            <a:spAutoFit/>
          </a:bodyPr>
          <a:lstStyle/>
          <a:p>
            <a:pPr algn="ctr"/>
            <a:r>
              <a:rPr lang="en-GB" sz="1600" dirty="0">
                <a:solidFill>
                  <a:srgbClr val="1C1C1C"/>
                </a:solidFill>
              </a:rPr>
              <a:t>Felix</a:t>
            </a:r>
            <a:endParaRPr sz="1400" dirty="0"/>
          </a:p>
        </p:txBody>
      </p:sp>
      <p:sp>
        <p:nvSpPr>
          <p:cNvPr id="9" name="Google Shape;64;p10">
            <a:extLst>
              <a:ext uri="{FF2B5EF4-FFF2-40B4-BE49-F238E27FC236}">
                <a16:creationId xmlns:a16="http://schemas.microsoft.com/office/drawing/2014/main" id="{129273CD-8220-7A1E-3E71-FA22D1CEA0FD}"/>
              </a:ext>
            </a:extLst>
          </p:cNvPr>
          <p:cNvSpPr txBox="1"/>
          <p:nvPr/>
        </p:nvSpPr>
        <p:spPr>
          <a:xfrm>
            <a:off x="1095236" y="3136597"/>
            <a:ext cx="6953526" cy="474035"/>
          </a:xfrm>
          <a:prstGeom prst="rect">
            <a:avLst/>
          </a:prstGeom>
          <a:solidFill>
            <a:schemeClr val="accent3">
              <a:lumMod val="20000"/>
              <a:lumOff val="80000"/>
            </a:schemeClr>
          </a:solidFill>
          <a:ln w="38100">
            <a:solidFill>
              <a:schemeClr val="accent6"/>
            </a:solidFill>
          </a:ln>
        </p:spPr>
        <p:txBody>
          <a:bodyPr spcFirstLastPara="1" wrap="square" lIns="0" tIns="0" rIns="0" bIns="0" anchor="ctr" anchorCtr="0">
            <a:noAutofit/>
          </a:bodyPr>
          <a:lstStyle/>
          <a:p>
            <a:pPr marL="0" lvl="0" indent="0" algn="ctr" rtl="0">
              <a:spcBef>
                <a:spcPts val="0"/>
              </a:spcBef>
              <a:spcAft>
                <a:spcPts val="0"/>
              </a:spcAft>
              <a:buNone/>
            </a:pPr>
            <a:r>
              <a:rPr lang="en-GB" sz="1600" dirty="0">
                <a:solidFill>
                  <a:schemeClr val="dk1"/>
                </a:solidFill>
              </a:rPr>
              <a:t>Write three positive numbers that he could have said.</a:t>
            </a:r>
            <a:endParaRPr lang="en-GB" sz="800" dirty="0"/>
          </a:p>
        </p:txBody>
      </p:sp>
      <p:sp>
        <p:nvSpPr>
          <p:cNvPr id="14" name="Google Shape;64;p10">
            <a:extLst>
              <a:ext uri="{FF2B5EF4-FFF2-40B4-BE49-F238E27FC236}">
                <a16:creationId xmlns:a16="http://schemas.microsoft.com/office/drawing/2014/main" id="{35BDDBE8-287C-93E7-E4C3-1B645A4F04FA}"/>
              </a:ext>
            </a:extLst>
          </p:cNvPr>
          <p:cNvSpPr txBox="1"/>
          <p:nvPr/>
        </p:nvSpPr>
        <p:spPr>
          <a:xfrm>
            <a:off x="1095236" y="3741088"/>
            <a:ext cx="6953526" cy="750490"/>
          </a:xfrm>
          <a:prstGeom prst="rect">
            <a:avLst/>
          </a:prstGeom>
          <a:noFill/>
          <a:ln w="38100">
            <a:solidFill>
              <a:srgbClr val="87BD31"/>
            </a:solidFill>
          </a:ln>
        </p:spPr>
        <p:txBody>
          <a:bodyPr spcFirstLastPara="1" wrap="square" lIns="0" tIns="0" rIns="0" bIns="0" anchor="ctr" anchorCtr="0">
            <a:noAutofit/>
          </a:bodyPr>
          <a:lstStyle/>
          <a:p>
            <a:pPr marL="0" lvl="0" indent="0" algn="ctr" rtl="0">
              <a:spcBef>
                <a:spcPts val="0"/>
              </a:spcBef>
              <a:spcAft>
                <a:spcPts val="0"/>
              </a:spcAft>
              <a:buNone/>
            </a:pPr>
            <a:r>
              <a:rPr lang="en-GB" sz="1600" dirty="0">
                <a:solidFill>
                  <a:schemeClr val="dk1"/>
                </a:solidFill>
              </a:rPr>
              <a:t>There are various possible answers. For example: 87, 1587, 2007 </a:t>
            </a:r>
            <a:br>
              <a:rPr lang="en-GB" sz="1600" dirty="0">
                <a:solidFill>
                  <a:schemeClr val="dk1"/>
                </a:solidFill>
              </a:rPr>
            </a:br>
            <a:r>
              <a:rPr lang="en-GB" sz="1600" dirty="0">
                <a:solidFill>
                  <a:schemeClr val="dk1"/>
                </a:solidFill>
              </a:rPr>
              <a:t>The numbers must be positive, less than 2037 and have seven ones.</a:t>
            </a:r>
            <a:endParaRPr lang="en-GB" sz="1400" dirty="0">
              <a:solidFill>
                <a:schemeClr val="dk1"/>
              </a:solidFill>
            </a:endParaRPr>
          </a:p>
        </p:txBody>
      </p:sp>
      <p:sp>
        <p:nvSpPr>
          <p:cNvPr id="13" name="Google Shape;64;p10">
            <a:extLst>
              <a:ext uri="{FF2B5EF4-FFF2-40B4-BE49-F238E27FC236}">
                <a16:creationId xmlns:a16="http://schemas.microsoft.com/office/drawing/2014/main" id="{2A773BCB-857E-CD1F-20C0-3489BE90EF0C}"/>
              </a:ext>
            </a:extLst>
          </p:cNvPr>
          <p:cNvSpPr txBox="1"/>
          <p:nvPr/>
        </p:nvSpPr>
        <p:spPr>
          <a:xfrm>
            <a:off x="1095236" y="5315491"/>
            <a:ext cx="6953526" cy="847603"/>
          </a:xfrm>
          <a:prstGeom prst="rect">
            <a:avLst/>
          </a:prstGeom>
          <a:noFill/>
          <a:ln w="38100">
            <a:solidFill>
              <a:srgbClr val="87BD31"/>
            </a:solidFill>
          </a:ln>
        </p:spPr>
        <p:txBody>
          <a:bodyPr spcFirstLastPara="1" wrap="square" lIns="180000" tIns="180000" rIns="180000" bIns="180000" anchor="t" anchorCtr="0">
            <a:noAutofit/>
          </a:bodyPr>
          <a:lstStyle/>
          <a:p>
            <a:pPr marL="0" lvl="0" indent="0" algn="ctr" rtl="0">
              <a:spcBef>
                <a:spcPts val="0"/>
              </a:spcBef>
              <a:spcAft>
                <a:spcPts val="0"/>
              </a:spcAft>
              <a:buNone/>
            </a:pPr>
            <a:r>
              <a:rPr lang="en-GB" sz="1600" dirty="0">
                <a:solidFill>
                  <a:schemeClr val="dk1"/>
                </a:solidFill>
              </a:rPr>
              <a:t>There are various possible answers. For example: 5557, 7907, 8347</a:t>
            </a:r>
            <a:br>
              <a:rPr lang="en-GB" sz="1600" dirty="0">
                <a:solidFill>
                  <a:schemeClr val="dk1"/>
                </a:solidFill>
              </a:rPr>
            </a:br>
            <a:r>
              <a:rPr lang="en-GB" sz="1600" dirty="0">
                <a:solidFill>
                  <a:schemeClr val="dk1"/>
                </a:solidFill>
              </a:rPr>
              <a:t>The numbers must be positive, more than 2037 and have seven ones.</a:t>
            </a:r>
          </a:p>
        </p:txBody>
      </p:sp>
      <p:sp>
        <p:nvSpPr>
          <p:cNvPr id="15" name="Google Shape;64;p10">
            <a:extLst>
              <a:ext uri="{FF2B5EF4-FFF2-40B4-BE49-F238E27FC236}">
                <a16:creationId xmlns:a16="http://schemas.microsoft.com/office/drawing/2014/main" id="{7AF1F44E-443A-F1CF-9688-E5DA7B0A0AFA}"/>
              </a:ext>
            </a:extLst>
          </p:cNvPr>
          <p:cNvSpPr txBox="1"/>
          <p:nvPr/>
        </p:nvSpPr>
        <p:spPr>
          <a:xfrm>
            <a:off x="1095236" y="4733856"/>
            <a:ext cx="6953526" cy="474035"/>
          </a:xfrm>
          <a:prstGeom prst="rect">
            <a:avLst/>
          </a:prstGeom>
          <a:solidFill>
            <a:schemeClr val="accent5">
              <a:lumMod val="20000"/>
              <a:lumOff val="80000"/>
            </a:schemeClr>
          </a:solidFill>
          <a:ln w="38100">
            <a:solidFill>
              <a:schemeClr val="accent6"/>
            </a:solidFill>
          </a:ln>
        </p:spPr>
        <p:txBody>
          <a:bodyPr spcFirstLastPara="1" wrap="square" lIns="0" tIns="0" rIns="0" bIns="0" anchor="ctr" anchorCtr="0">
            <a:noAutofit/>
          </a:bodyPr>
          <a:lstStyle/>
          <a:p>
            <a:pPr marL="0" lvl="0" indent="0" algn="ctr" rtl="0">
              <a:spcBef>
                <a:spcPts val="0"/>
              </a:spcBef>
              <a:spcAft>
                <a:spcPts val="0"/>
              </a:spcAft>
              <a:buNone/>
            </a:pPr>
            <a:r>
              <a:rPr lang="en-GB" sz="1600" dirty="0">
                <a:solidFill>
                  <a:schemeClr val="dk1"/>
                </a:solidFill>
              </a:rPr>
              <a:t>Write three numbers that he will say if he carries on.</a:t>
            </a:r>
          </a:p>
        </p:txBody>
      </p:sp>
      <p:sp>
        <p:nvSpPr>
          <p:cNvPr id="18" name="Google Shape;64;p10">
            <a:extLst>
              <a:ext uri="{FF2B5EF4-FFF2-40B4-BE49-F238E27FC236}">
                <a16:creationId xmlns:a16="http://schemas.microsoft.com/office/drawing/2014/main" id="{E918E3B4-5A7A-69F8-08E9-E81013CC0C0C}"/>
              </a:ext>
            </a:extLst>
          </p:cNvPr>
          <p:cNvSpPr txBox="1"/>
          <p:nvPr/>
        </p:nvSpPr>
        <p:spPr>
          <a:xfrm>
            <a:off x="1095236" y="3748189"/>
            <a:ext cx="6953526" cy="750490"/>
          </a:xfrm>
          <a:prstGeom prst="rect">
            <a:avLst/>
          </a:prstGeom>
          <a:solidFill>
            <a:schemeClr val="bg1"/>
          </a:solidFill>
          <a:ln w="38100">
            <a:solidFill>
              <a:schemeClr val="accent6"/>
            </a:solidFill>
          </a:ln>
        </p:spPr>
        <p:txBody>
          <a:bodyPr spcFirstLastPara="1" wrap="square" lIns="0" tIns="0" rIns="0" bIns="0" anchor="ctr" anchorCtr="0">
            <a:noAutofit/>
          </a:bodyPr>
          <a:lstStyle/>
          <a:p>
            <a:pPr marL="0" lvl="0" indent="0" algn="ctr" rtl="0">
              <a:spcBef>
                <a:spcPts val="0"/>
              </a:spcBef>
              <a:spcAft>
                <a:spcPts val="0"/>
              </a:spcAft>
              <a:buNone/>
            </a:pPr>
            <a:endParaRPr lang="en-GB" sz="1400" dirty="0">
              <a:solidFill>
                <a:schemeClr val="dk1"/>
              </a:solidFill>
            </a:endParaRPr>
          </a:p>
        </p:txBody>
      </p:sp>
      <p:sp>
        <p:nvSpPr>
          <p:cNvPr id="19" name="Google Shape;64;p10">
            <a:extLst>
              <a:ext uri="{FF2B5EF4-FFF2-40B4-BE49-F238E27FC236}">
                <a16:creationId xmlns:a16="http://schemas.microsoft.com/office/drawing/2014/main" id="{F16CC4DB-F6B6-9C40-6223-7F7F573FF83D}"/>
              </a:ext>
            </a:extLst>
          </p:cNvPr>
          <p:cNvSpPr txBox="1"/>
          <p:nvPr/>
        </p:nvSpPr>
        <p:spPr>
          <a:xfrm>
            <a:off x="1095236" y="5312962"/>
            <a:ext cx="6953526" cy="847603"/>
          </a:xfrm>
          <a:prstGeom prst="rect">
            <a:avLst/>
          </a:prstGeom>
          <a:solidFill>
            <a:schemeClr val="bg1"/>
          </a:solidFill>
          <a:ln w="38100">
            <a:solidFill>
              <a:schemeClr val="accent6"/>
            </a:solidFill>
          </a:ln>
        </p:spPr>
        <p:txBody>
          <a:bodyPr spcFirstLastPara="1" wrap="square" lIns="180000" tIns="180000" rIns="180000" bIns="180000" anchor="t" anchorCtr="0">
            <a:noAutofit/>
          </a:bodyPr>
          <a:lstStyle/>
          <a:p>
            <a:pPr marL="0" lvl="0" indent="0" algn="ctr" rtl="0">
              <a:spcBef>
                <a:spcPts val="0"/>
              </a:spcBef>
              <a:spcAft>
                <a:spcPts val="0"/>
              </a:spcAft>
              <a:buNone/>
            </a:pPr>
            <a:endParaRPr lang="en-GB" sz="1600"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5"/>
          <p:cNvSpPr/>
          <p:nvPr/>
        </p:nvSpPr>
        <p:spPr>
          <a:xfrm>
            <a:off x="434475" y="628598"/>
            <a:ext cx="3023156" cy="443531"/>
          </a:xfrm>
          <a:prstGeom prst="rect">
            <a:avLst/>
          </a:prstGeom>
          <a:solidFill>
            <a:srgbClr val="072F54"/>
          </a:solidFill>
          <a:ln>
            <a:noFill/>
          </a:ln>
        </p:spPr>
        <p:txBody>
          <a:bodyPr spcFirstLastPara="1" wrap="square" lIns="168750" tIns="33750" rIns="168750" bIns="67500" anchor="ctr" anchorCtr="0">
            <a:noAutofit/>
          </a:bodyPr>
          <a:lstStyle/>
          <a:p>
            <a:pPr>
              <a:buClr>
                <a:schemeClr val="dk1"/>
              </a:buClr>
              <a:buSzPts val="1600"/>
            </a:pPr>
            <a:r>
              <a:rPr lang="en-GB" sz="1500" b="1" dirty="0">
                <a:solidFill>
                  <a:schemeClr val="lt1"/>
                </a:solidFill>
              </a:rPr>
              <a:t>Numbers to 10 000</a:t>
            </a:r>
            <a:endParaRPr sz="1500" b="1" dirty="0">
              <a:solidFill>
                <a:srgbClr val="FFFFFF"/>
              </a:solidFill>
              <a:latin typeface="Arial"/>
              <a:ea typeface="Arial"/>
              <a:cs typeface="Arial"/>
              <a:sym typeface="Arial"/>
            </a:endParaRPr>
          </a:p>
        </p:txBody>
      </p:sp>
      <p:sp>
        <p:nvSpPr>
          <p:cNvPr id="190" name="Google Shape;190;p15"/>
          <p:cNvSpPr/>
          <p:nvPr/>
        </p:nvSpPr>
        <p:spPr>
          <a:xfrm>
            <a:off x="4612231" y="1948466"/>
            <a:ext cx="3585656" cy="4006406"/>
          </a:xfrm>
          <a:prstGeom prst="rect">
            <a:avLst/>
          </a:prstGeom>
          <a:solidFill>
            <a:srgbClr val="4EB2E5"/>
          </a:solidFill>
          <a:ln>
            <a:noFill/>
          </a:ln>
        </p:spPr>
        <p:txBody>
          <a:bodyPr spcFirstLastPara="1" wrap="square" lIns="85711" tIns="42844" rIns="85711" bIns="42844" anchor="ctr" anchorCtr="0">
            <a:noAutofit/>
          </a:bodyPr>
          <a:lstStyle/>
          <a:p>
            <a:pPr algn="ctr"/>
            <a:endParaRPr sz="1688">
              <a:solidFill>
                <a:srgbClr val="FFFFFF"/>
              </a:solidFill>
              <a:latin typeface="Arial"/>
              <a:ea typeface="Arial"/>
              <a:cs typeface="Arial"/>
              <a:sym typeface="Arial"/>
            </a:endParaRPr>
          </a:p>
        </p:txBody>
      </p:sp>
      <p:sp>
        <p:nvSpPr>
          <p:cNvPr id="191" name="Google Shape;191;p15"/>
          <p:cNvSpPr/>
          <p:nvPr/>
        </p:nvSpPr>
        <p:spPr>
          <a:xfrm>
            <a:off x="1042219" y="1951666"/>
            <a:ext cx="3577781" cy="4003031"/>
          </a:xfrm>
          <a:prstGeom prst="rect">
            <a:avLst/>
          </a:prstGeom>
          <a:solidFill>
            <a:srgbClr val="007AC3"/>
          </a:solidFill>
          <a:ln>
            <a:noFill/>
          </a:ln>
        </p:spPr>
        <p:txBody>
          <a:bodyPr spcFirstLastPara="1" wrap="square" lIns="85711" tIns="42844" rIns="85711" bIns="42844" anchor="ctr" anchorCtr="0">
            <a:noAutofit/>
          </a:bodyPr>
          <a:lstStyle/>
          <a:p>
            <a:pPr algn="ctr"/>
            <a:endParaRPr sz="1688">
              <a:solidFill>
                <a:srgbClr val="FFFFFF"/>
              </a:solidFill>
              <a:latin typeface="Arial"/>
              <a:ea typeface="Arial"/>
              <a:cs typeface="Arial"/>
              <a:sym typeface="Arial"/>
            </a:endParaRPr>
          </a:p>
        </p:txBody>
      </p:sp>
      <p:sp>
        <p:nvSpPr>
          <p:cNvPr id="192" name="Google Shape;192;p15"/>
          <p:cNvSpPr/>
          <p:nvPr/>
        </p:nvSpPr>
        <p:spPr>
          <a:xfrm>
            <a:off x="1042218" y="1521582"/>
            <a:ext cx="7155563" cy="430031"/>
          </a:xfrm>
          <a:prstGeom prst="rect">
            <a:avLst/>
          </a:prstGeom>
          <a:solidFill>
            <a:srgbClr val="C7E8FD"/>
          </a:solidFill>
          <a:ln>
            <a:noFill/>
          </a:ln>
        </p:spPr>
        <p:txBody>
          <a:bodyPr spcFirstLastPara="1" wrap="square" lIns="67500" tIns="67500" rIns="67500" bIns="101250" anchor="t" anchorCtr="0">
            <a:noAutofit/>
          </a:bodyPr>
          <a:lstStyle/>
          <a:p>
            <a:pPr algn="ctr"/>
            <a:r>
              <a:rPr lang="en-GB" sz="1688" dirty="0">
                <a:solidFill>
                  <a:srgbClr val="1C1C1C"/>
                </a:solidFill>
                <a:ea typeface="Arial"/>
                <a:cs typeface="Arial"/>
                <a:sym typeface="Arial"/>
              </a:rPr>
              <a:t>Dive in by completing your own activity!</a:t>
            </a:r>
            <a:endParaRPr sz="1688" dirty="0"/>
          </a:p>
        </p:txBody>
      </p:sp>
      <p:pic>
        <p:nvPicPr>
          <p:cNvPr id="193" name="Google Shape;193;p15"/>
          <p:cNvPicPr preferRelativeResize="0"/>
          <p:nvPr/>
        </p:nvPicPr>
        <p:blipFill rotWithShape="1">
          <a:blip r:embed="rId3">
            <a:alphaModFix/>
          </a:blip>
          <a:srcRect l="15353" t="497" r="27422"/>
          <a:stretch/>
        </p:blipFill>
        <p:spPr>
          <a:xfrm>
            <a:off x="1042219" y="1948467"/>
            <a:ext cx="3579431" cy="4006320"/>
          </a:xfrm>
          <a:prstGeom prst="rect">
            <a:avLst/>
          </a:prstGeom>
          <a:noFill/>
          <a:ln>
            <a:noFill/>
          </a:ln>
        </p:spPr>
      </p:pic>
      <p:pic>
        <p:nvPicPr>
          <p:cNvPr id="194" name="Google Shape;194;p15"/>
          <p:cNvPicPr preferRelativeResize="0"/>
          <p:nvPr/>
        </p:nvPicPr>
        <p:blipFill rotWithShape="1">
          <a:blip r:embed="rId4">
            <a:alphaModFix/>
          </a:blip>
          <a:srcRect l="175" t="626" r="32361"/>
          <a:stretch/>
        </p:blipFill>
        <p:spPr>
          <a:xfrm>
            <a:off x="-2743551" y="2050828"/>
            <a:ext cx="3785770" cy="3903873"/>
          </a:xfrm>
          <a:prstGeom prst="rect">
            <a:avLst/>
          </a:prstGeom>
          <a:noFill/>
          <a:ln>
            <a:noFill/>
          </a:ln>
        </p:spPr>
      </p:pic>
      <p:pic>
        <p:nvPicPr>
          <p:cNvPr id="3" name="Picture 2" descr="A close-up of a math exercise&#10;&#10;Description automatically generated">
            <a:extLst>
              <a:ext uri="{FF2B5EF4-FFF2-40B4-BE49-F238E27FC236}">
                <a16:creationId xmlns:a16="http://schemas.microsoft.com/office/drawing/2014/main" id="{D4FF4D3E-8AF9-BD4F-DE48-B060F43F13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07563">
            <a:off x="1345549" y="2418974"/>
            <a:ext cx="1307339" cy="1849252"/>
          </a:xfrm>
          <a:prstGeom prst="rect">
            <a:avLst/>
          </a:prstGeom>
        </p:spPr>
      </p:pic>
      <p:pic>
        <p:nvPicPr>
          <p:cNvPr id="4" name="Picture 3">
            <a:extLst>
              <a:ext uri="{FF2B5EF4-FFF2-40B4-BE49-F238E27FC236}">
                <a16:creationId xmlns:a16="http://schemas.microsoft.com/office/drawing/2014/main" id="{F1F02916-F473-285B-ACBB-4DEC26F2D4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9027"/>
          <a:stretch/>
        </p:blipFill>
        <p:spPr>
          <a:xfrm rot="1607563">
            <a:off x="2739831" y="3001345"/>
            <a:ext cx="666383" cy="1849252"/>
          </a:xfrm>
          <a:prstGeom prst="rect">
            <a:avLst/>
          </a:prstGeom>
        </p:spPr>
      </p:pic>
      <p:pic>
        <p:nvPicPr>
          <p:cNvPr id="7" name="Picture 6">
            <a:extLst>
              <a:ext uri="{FF2B5EF4-FFF2-40B4-BE49-F238E27FC236}">
                <a16:creationId xmlns:a16="http://schemas.microsoft.com/office/drawing/2014/main" id="{E9B59AA9-AE1B-56A8-61A2-421F60ECDB2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741988" y="2153512"/>
            <a:ext cx="1179350" cy="1668211"/>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983DCD21-AE93-2119-3790-1FEC15619BE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10564" y="2153512"/>
            <a:ext cx="1179350" cy="1668211"/>
          </a:xfrm>
          <a:prstGeom prst="rect">
            <a:avLst/>
          </a:prstGeom>
          <a:effectLst>
            <a:outerShdw blurRad="50800" dist="38100" dir="2700000" algn="tl" rotWithShape="0">
              <a:prstClr val="black">
                <a:alpha val="40000"/>
              </a:prstClr>
            </a:outerShdw>
          </a:effectLst>
        </p:spPr>
      </p:pic>
      <p:pic>
        <p:nvPicPr>
          <p:cNvPr id="5" name="Picture 4" descr="A close-up of a math exercise&#10;&#10;Description automatically generated">
            <a:extLst>
              <a:ext uri="{FF2B5EF4-FFF2-40B4-BE49-F238E27FC236}">
                <a16:creationId xmlns:a16="http://schemas.microsoft.com/office/drawing/2014/main" id="{6B15740C-A7F5-E22F-71D8-2A644BD965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79140" y="2153512"/>
            <a:ext cx="1179351" cy="1668211"/>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7FE88448-CCC3-183D-3F02-1857D7D62DF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741988" y="4052650"/>
            <a:ext cx="1179350" cy="1668211"/>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3ECA7A47-2C32-E35C-0CAB-563A20469F9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5810564" y="4052650"/>
            <a:ext cx="1179350" cy="1668211"/>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5CDC5196-5B28-8176-E3D9-86B422B1F695}"/>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4879140" y="4052650"/>
            <a:ext cx="1179350" cy="1668211"/>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6"/>
          <p:cNvSpPr/>
          <p:nvPr/>
        </p:nvSpPr>
        <p:spPr>
          <a:xfrm>
            <a:off x="691404" y="636188"/>
            <a:ext cx="7706250" cy="5585625"/>
          </a:xfrm>
          <a:prstGeom prst="roundRect">
            <a:avLst>
              <a:gd name="adj" fmla="val 2649"/>
            </a:avLst>
          </a:prstGeom>
          <a:solidFill>
            <a:srgbClr val="002060">
              <a:alpha val="89800"/>
            </a:srgbClr>
          </a:solidFill>
          <a:ln w="25400" cap="rnd" cmpd="sng">
            <a:solidFill>
              <a:srgbClr val="FFFFFF"/>
            </a:solidFill>
            <a:prstDash val="solid"/>
            <a:miter lim="800000"/>
            <a:headEnd type="none" w="sm" len="sm"/>
            <a:tailEnd type="none" w="sm" len="sm"/>
          </a:ln>
        </p:spPr>
        <p:txBody>
          <a:bodyPr spcFirstLastPara="1" wrap="square" lIns="85711" tIns="42844" rIns="85711" bIns="42844" anchor="ctr" anchorCtr="0">
            <a:noAutofit/>
          </a:bodyPr>
          <a:lstStyle/>
          <a:p>
            <a:pPr algn="ctr"/>
            <a:r>
              <a:rPr lang="en-GB" sz="1500" b="1">
                <a:solidFill>
                  <a:srgbClr val="FFFFFF"/>
                </a:solidFill>
                <a:latin typeface="Arial"/>
                <a:ea typeface="Arial"/>
                <a:cs typeface="Arial"/>
                <a:sym typeface="Arial"/>
              </a:rPr>
              <a:t> </a:t>
            </a:r>
            <a:endParaRPr sz="1688"/>
          </a:p>
        </p:txBody>
      </p:sp>
      <p:sp>
        <p:nvSpPr>
          <p:cNvPr id="201" name="Google Shape;201;p16"/>
          <p:cNvSpPr/>
          <p:nvPr/>
        </p:nvSpPr>
        <p:spPr>
          <a:xfrm>
            <a:off x="998672" y="2753226"/>
            <a:ext cx="7155563" cy="375188"/>
          </a:xfrm>
          <a:prstGeom prst="rect">
            <a:avLst/>
          </a:prstGeom>
          <a:noFill/>
          <a:ln>
            <a:noFill/>
          </a:ln>
        </p:spPr>
        <p:txBody>
          <a:bodyPr spcFirstLastPara="1" wrap="square" lIns="85711" tIns="42844" rIns="85711" bIns="42844" anchor="t" anchorCtr="0">
            <a:noAutofit/>
          </a:bodyPr>
          <a:lstStyle/>
          <a:p>
            <a:pPr algn="ctr"/>
            <a:r>
              <a:rPr lang="en-GB" sz="1875" dirty="0">
                <a:solidFill>
                  <a:srgbClr val="FFFFFF"/>
                </a:solidFill>
                <a:latin typeface="Arial"/>
                <a:ea typeface="Arial"/>
                <a:cs typeface="Arial"/>
                <a:sym typeface="Arial"/>
              </a:rPr>
              <a:t>For more planning resources to support this aim, </a:t>
            </a:r>
            <a:r>
              <a:rPr lang="en-GB" sz="1875" b="1" u="sng" dirty="0">
                <a:solidFill>
                  <a:schemeClr val="hlink"/>
                </a:solidFill>
                <a:latin typeface="Arial"/>
                <a:ea typeface="Arial"/>
                <a:cs typeface="Arial"/>
                <a:sym typeface="Arial"/>
                <a:hlinkClick r:id="rId3"/>
              </a:rPr>
              <a:t>click here</a:t>
            </a:r>
            <a:r>
              <a:rPr lang="en-GB" sz="1875" dirty="0">
                <a:solidFill>
                  <a:srgbClr val="FFFFFF"/>
                </a:solidFill>
                <a:latin typeface="Arial"/>
                <a:ea typeface="Arial"/>
                <a:cs typeface="Arial"/>
                <a:sym typeface="Arial"/>
              </a:rPr>
              <a:t>.</a:t>
            </a:r>
            <a:endParaRPr sz="1688" dirty="0"/>
          </a:p>
        </p:txBody>
      </p:sp>
      <p:sp>
        <p:nvSpPr>
          <p:cNvPr id="202" name="Google Shape;202;p16"/>
          <p:cNvSpPr/>
          <p:nvPr/>
        </p:nvSpPr>
        <p:spPr>
          <a:xfrm>
            <a:off x="1009052" y="5274161"/>
            <a:ext cx="5721750" cy="577125"/>
          </a:xfrm>
          <a:prstGeom prst="rect">
            <a:avLst/>
          </a:prstGeom>
          <a:noFill/>
          <a:ln>
            <a:noFill/>
          </a:ln>
        </p:spPr>
        <p:txBody>
          <a:bodyPr spcFirstLastPara="1" wrap="square" lIns="0" tIns="0" rIns="0" bIns="0" anchor="t" anchorCtr="0">
            <a:noAutofit/>
          </a:bodyPr>
          <a:lstStyle/>
          <a:p>
            <a:r>
              <a:rPr lang="en-GB" sz="1875">
                <a:solidFill>
                  <a:srgbClr val="FFFFFF"/>
                </a:solidFill>
                <a:latin typeface="Arial"/>
                <a:ea typeface="Arial"/>
                <a:cs typeface="Arial"/>
                <a:sym typeface="Arial"/>
              </a:rPr>
              <a:t>Twinkl PlanIt is our award-winning scheme of work </a:t>
            </a:r>
            <a:br>
              <a:rPr lang="en-GB" sz="1875">
                <a:solidFill>
                  <a:srgbClr val="FFFFFF"/>
                </a:solidFill>
                <a:latin typeface="Arial"/>
                <a:ea typeface="Arial"/>
                <a:cs typeface="Arial"/>
                <a:sym typeface="Arial"/>
              </a:rPr>
            </a:br>
            <a:r>
              <a:rPr lang="en-GB" sz="1875">
                <a:solidFill>
                  <a:srgbClr val="FFFFFF"/>
                </a:solidFill>
                <a:latin typeface="Arial"/>
                <a:ea typeface="Arial"/>
                <a:cs typeface="Arial"/>
                <a:sym typeface="Arial"/>
              </a:rPr>
              <a:t>with over 4000 resources.</a:t>
            </a:r>
            <a:endParaRPr sz="1688"/>
          </a:p>
        </p:txBody>
      </p:sp>
      <p:pic>
        <p:nvPicPr>
          <p:cNvPr id="203" name="Google Shape;203;p16"/>
          <p:cNvPicPr preferRelativeResize="0"/>
          <p:nvPr/>
        </p:nvPicPr>
        <p:blipFill rotWithShape="1">
          <a:blip r:embed="rId4">
            <a:alphaModFix/>
          </a:blip>
          <a:srcRect/>
          <a:stretch/>
        </p:blipFill>
        <p:spPr>
          <a:xfrm>
            <a:off x="6875949" y="5122808"/>
            <a:ext cx="1318722" cy="875152"/>
          </a:xfrm>
          <a:prstGeom prst="rect">
            <a:avLst/>
          </a:prstGeom>
          <a:noFill/>
          <a:ln>
            <a:noFill/>
          </a:ln>
        </p:spPr>
      </p:pic>
      <p:sp>
        <p:nvSpPr>
          <p:cNvPr id="204" name="Google Shape;204;p16"/>
          <p:cNvSpPr/>
          <p:nvPr/>
        </p:nvSpPr>
        <p:spPr>
          <a:xfrm>
            <a:off x="847464" y="942773"/>
            <a:ext cx="7455094" cy="519469"/>
          </a:xfrm>
          <a:prstGeom prst="rect">
            <a:avLst/>
          </a:prstGeom>
          <a:noFill/>
          <a:ln>
            <a:noFill/>
          </a:ln>
        </p:spPr>
        <p:txBody>
          <a:bodyPr spcFirstLastPara="1" wrap="square" lIns="85711" tIns="42844" rIns="85711" bIns="42844" anchor="t" anchorCtr="0">
            <a:noAutofit/>
          </a:bodyPr>
          <a:lstStyle/>
          <a:p>
            <a:pPr algn="ctr"/>
            <a:r>
              <a:rPr lang="en-GB" sz="2531" b="1">
                <a:solidFill>
                  <a:srgbClr val="FFFFFF"/>
                </a:solidFill>
                <a:latin typeface="Arial"/>
                <a:ea typeface="Arial"/>
                <a:cs typeface="Arial"/>
                <a:sym typeface="Arial"/>
              </a:rPr>
              <a:t>Need Planning to Complement this Resource?</a:t>
            </a:r>
            <a:endParaRPr sz="1125"/>
          </a:p>
        </p:txBody>
      </p:sp>
      <p:sp>
        <p:nvSpPr>
          <p:cNvPr id="205" name="Google Shape;205;p16"/>
          <p:cNvSpPr/>
          <p:nvPr/>
        </p:nvSpPr>
        <p:spPr>
          <a:xfrm>
            <a:off x="998672" y="1957397"/>
            <a:ext cx="7091719" cy="721406"/>
          </a:xfrm>
          <a:prstGeom prst="rect">
            <a:avLst/>
          </a:prstGeom>
          <a:solidFill>
            <a:srgbClr val="FFFFFF"/>
          </a:solidFill>
          <a:ln>
            <a:noFill/>
          </a:ln>
        </p:spPr>
        <p:txBody>
          <a:bodyPr spcFirstLastPara="1" wrap="square" lIns="85711" tIns="42844" rIns="85711" bIns="42844" anchor="t" anchorCtr="0">
            <a:noAutofit/>
          </a:bodyPr>
          <a:lstStyle/>
          <a:p>
            <a:pPr algn="ctr">
              <a:lnSpc>
                <a:spcPct val="110000"/>
              </a:lnSpc>
            </a:pPr>
            <a:r>
              <a:rPr lang="en-GB" sz="1875" b="1" dirty="0">
                <a:solidFill>
                  <a:srgbClr val="014482"/>
                </a:solidFill>
                <a:latin typeface="Roboto" panose="02000000000000000000" pitchFamily="2" charset="0"/>
                <a:ea typeface="Roboto" panose="02000000000000000000" pitchFamily="2" charset="0"/>
              </a:rPr>
              <a:t> </a:t>
            </a:r>
            <a:r>
              <a:rPr lang="en-GB" sz="1688" b="1" dirty="0">
                <a:solidFill>
                  <a:srgbClr val="014482"/>
                </a:solidFill>
                <a:latin typeface="Roboto" panose="02000000000000000000" pitchFamily="2" charset="0"/>
                <a:ea typeface="Roboto" panose="02000000000000000000" pitchFamily="2" charset="0"/>
              </a:rPr>
              <a:t>Read and write numbers to at least 1 000 000 and determine the value of each digit</a:t>
            </a:r>
          </a:p>
          <a:p>
            <a:pPr algn="ctr">
              <a:lnSpc>
                <a:spcPct val="110000"/>
              </a:lnSpc>
            </a:pPr>
            <a:endParaRPr lang="en-GB" sz="1688" b="1" dirty="0">
              <a:solidFill>
                <a:srgbClr val="014482"/>
              </a:solidFill>
              <a:latin typeface="Roboto" panose="02000000000000000000" pitchFamily="2" charset="0"/>
              <a:ea typeface="Roboto" panose="02000000000000000000" pitchFamily="2" charset="0"/>
            </a:endParaRPr>
          </a:p>
          <a:p>
            <a:pPr>
              <a:buClr>
                <a:schemeClr val="dk1"/>
              </a:buClr>
              <a:buSzPts val="1100"/>
            </a:pPr>
            <a:endParaRPr sz="1688" dirty="0">
              <a:solidFill>
                <a:schemeClr val="dk1"/>
              </a:solidFill>
              <a:latin typeface="Roboto" panose="02000000000000000000" pitchFamily="2" charset="0"/>
              <a:ea typeface="Roboto" panose="02000000000000000000" pitchFamily="2" charset="0"/>
            </a:endParaRPr>
          </a:p>
          <a:p>
            <a:pPr algn="ctr">
              <a:lnSpc>
                <a:spcPct val="110000"/>
              </a:lnSpc>
            </a:pPr>
            <a:endParaRPr sz="1875" b="1" dirty="0">
              <a:solidFill>
                <a:srgbClr val="014482"/>
              </a:solidFill>
              <a:latin typeface="Roboto" panose="02000000000000000000" pitchFamily="2" charset="0"/>
              <a:ea typeface="Roboto" panose="02000000000000000000" pitchFamily="2" charset="0"/>
            </a:endParaRPr>
          </a:p>
        </p:txBody>
      </p:sp>
      <p:sp>
        <p:nvSpPr>
          <p:cNvPr id="206" name="Google Shape;206;p16"/>
          <p:cNvSpPr/>
          <p:nvPr/>
        </p:nvSpPr>
        <p:spPr>
          <a:xfrm>
            <a:off x="2326481" y="1462242"/>
            <a:ext cx="3967875" cy="375188"/>
          </a:xfrm>
          <a:prstGeom prst="rect">
            <a:avLst/>
          </a:prstGeom>
          <a:noFill/>
          <a:ln>
            <a:noFill/>
          </a:ln>
        </p:spPr>
        <p:txBody>
          <a:bodyPr spcFirstLastPara="1" wrap="square" lIns="85711" tIns="42844" rIns="85711" bIns="42844" anchor="t" anchorCtr="0">
            <a:noAutofit/>
          </a:bodyPr>
          <a:lstStyle/>
          <a:p>
            <a:pPr algn="ctr"/>
            <a:r>
              <a:rPr lang="en-GB" sz="1875" b="1">
                <a:solidFill>
                  <a:srgbClr val="FFFFFF"/>
                </a:solidFill>
                <a:latin typeface="Arial"/>
                <a:ea typeface="Arial"/>
                <a:cs typeface="Arial"/>
                <a:sym typeface="Arial"/>
              </a:rPr>
              <a:t>National Curriculum Aim</a:t>
            </a:r>
            <a:endParaRPr sz="1688"/>
          </a:p>
        </p:txBody>
      </p:sp>
      <p:sp>
        <p:nvSpPr>
          <p:cNvPr id="207" name="Google Shape;207;p16"/>
          <p:cNvSpPr txBox="1"/>
          <p:nvPr/>
        </p:nvSpPr>
        <p:spPr>
          <a:xfrm>
            <a:off x="1282805" y="3416087"/>
            <a:ext cx="2812500" cy="692597"/>
          </a:xfrm>
          <a:prstGeom prst="rect">
            <a:avLst/>
          </a:prstGeom>
          <a:noFill/>
          <a:ln>
            <a:noFill/>
          </a:ln>
        </p:spPr>
        <p:txBody>
          <a:bodyPr spcFirstLastPara="1" wrap="square" lIns="85711" tIns="85711" rIns="85711" bIns="85711" anchor="t" anchorCtr="0">
            <a:spAutoFit/>
          </a:bodyPr>
          <a:lstStyle/>
          <a:p>
            <a:endParaRPr sz="1688"/>
          </a:p>
          <a:p>
            <a:endParaRPr sz="1688"/>
          </a:p>
        </p:txBody>
      </p:sp>
      <p:sp>
        <p:nvSpPr>
          <p:cNvPr id="208" name="Google Shape;208;p16"/>
          <p:cNvSpPr txBox="1"/>
          <p:nvPr/>
        </p:nvSpPr>
        <p:spPr>
          <a:xfrm>
            <a:off x="4785094" y="3319219"/>
            <a:ext cx="2812500" cy="692597"/>
          </a:xfrm>
          <a:prstGeom prst="rect">
            <a:avLst/>
          </a:prstGeom>
          <a:noFill/>
          <a:ln>
            <a:noFill/>
          </a:ln>
        </p:spPr>
        <p:txBody>
          <a:bodyPr spcFirstLastPara="1" wrap="square" lIns="85711" tIns="85711" rIns="85711" bIns="85711" anchor="t" anchorCtr="0">
            <a:spAutoFit/>
          </a:bodyPr>
          <a:lstStyle/>
          <a:p>
            <a:endParaRPr sz="1688"/>
          </a:p>
          <a:p>
            <a:endParaRPr sz="1688"/>
          </a:p>
        </p:txBody>
      </p:sp>
      <p:pic>
        <p:nvPicPr>
          <p:cNvPr id="209" name="Google Shape;209;p16">
            <a:hlinkClick r:id="rId5"/>
          </p:cNvPr>
          <p:cNvPicPr preferRelativeResize="0"/>
          <p:nvPr/>
        </p:nvPicPr>
        <p:blipFill rotWithShape="1">
          <a:blip r:embed="rId6">
            <a:alphaModFix/>
          </a:blip>
          <a:srcRect/>
          <a:stretch/>
        </p:blipFill>
        <p:spPr>
          <a:xfrm>
            <a:off x="1099453" y="3233555"/>
            <a:ext cx="3452083" cy="1743750"/>
          </a:xfrm>
          <a:prstGeom prst="rect">
            <a:avLst/>
          </a:prstGeom>
          <a:noFill/>
          <a:ln>
            <a:noFill/>
          </a:ln>
        </p:spPr>
      </p:pic>
      <p:pic>
        <p:nvPicPr>
          <p:cNvPr id="210" name="Google Shape;210;p16">
            <a:hlinkClick r:id="rId7"/>
          </p:cNvPr>
          <p:cNvPicPr preferRelativeResize="0"/>
          <p:nvPr/>
        </p:nvPicPr>
        <p:blipFill rotWithShape="1">
          <a:blip r:embed="rId8">
            <a:alphaModFix/>
          </a:blip>
          <a:srcRect/>
          <a:stretch/>
        </p:blipFill>
        <p:spPr>
          <a:xfrm>
            <a:off x="4785098" y="3268175"/>
            <a:ext cx="3452085" cy="17108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2" name="TextBox 1">
            <a:hlinkClick r:id="rId3"/>
            <a:extLst>
              <a:ext uri="{FF2B5EF4-FFF2-40B4-BE49-F238E27FC236}">
                <a16:creationId xmlns:a16="http://schemas.microsoft.com/office/drawing/2014/main" id="{86A1ADC5-9F3A-944F-977C-3BD8D7CEDF37}"/>
              </a:ext>
            </a:extLst>
          </p:cNvPr>
          <p:cNvSpPr txBox="1"/>
          <p:nvPr/>
        </p:nvSpPr>
        <p:spPr>
          <a:xfrm>
            <a:off x="3616036" y="2867891"/>
            <a:ext cx="2105891" cy="1122218"/>
          </a:xfrm>
          <a:prstGeom prst="rect">
            <a:avLst/>
          </a:prstGeom>
          <a:noFill/>
        </p:spPr>
        <p:txBody>
          <a:bodyPr wrap="square" rtlCol="0">
            <a:spAutoFit/>
          </a:bodyPr>
          <a:lstStyle/>
          <a:p>
            <a:endParaRPr lang="en-US" dirty="0"/>
          </a:p>
        </p:txBody>
      </p:sp>
      <p:sp>
        <p:nvSpPr>
          <p:cNvPr id="5" name="TextBox 4">
            <a:hlinkClick r:id="rId4"/>
            <a:extLst>
              <a:ext uri="{FF2B5EF4-FFF2-40B4-BE49-F238E27FC236}">
                <a16:creationId xmlns:a16="http://schemas.microsoft.com/office/drawing/2014/main" id="{9C613265-C4A7-7B4F-8490-11FD5962E5C8}"/>
              </a:ext>
            </a:extLst>
          </p:cNvPr>
          <p:cNvSpPr txBox="1"/>
          <p:nvPr/>
        </p:nvSpPr>
        <p:spPr>
          <a:xfrm>
            <a:off x="0" y="5735782"/>
            <a:ext cx="1354015" cy="1122218"/>
          </a:xfrm>
          <a:prstGeom prst="rect">
            <a:avLst/>
          </a:prstGeom>
          <a:noFill/>
        </p:spPr>
        <p:txBody>
          <a:bodyPr wrap="square" rtlCol="0">
            <a:spAutoFit/>
          </a:bodyPr>
          <a:lstStyle/>
          <a:p>
            <a:endParaRPr lang="en-US" dirty="0"/>
          </a:p>
        </p:txBody>
      </p:sp>
      <p:sp>
        <p:nvSpPr>
          <p:cNvPr id="6" name="TextBox 5">
            <a:hlinkClick r:id="rId4"/>
            <a:extLst>
              <a:ext uri="{FF2B5EF4-FFF2-40B4-BE49-F238E27FC236}">
                <a16:creationId xmlns:a16="http://schemas.microsoft.com/office/drawing/2014/main" id="{4F88BD30-5F13-404F-BF48-D8562F09EC3E}"/>
              </a:ext>
            </a:extLst>
          </p:cNvPr>
          <p:cNvSpPr txBox="1"/>
          <p:nvPr/>
        </p:nvSpPr>
        <p:spPr>
          <a:xfrm>
            <a:off x="8145194" y="5735782"/>
            <a:ext cx="998806" cy="1122218"/>
          </a:xfrm>
          <a:prstGeom prst="rect">
            <a:avLst/>
          </a:prstGeom>
          <a:noFill/>
        </p:spPr>
        <p:txBody>
          <a:bodyPr wrap="square" rtlCol="0">
            <a:spAutoFit/>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y PowerPoint Template.pptx" id="{3BD20C4A-250B-4648-9FC8-9A06643C064F}" vid="{8A1EB70A-12F0-4EA0-89BA-7AF8BF1D2E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Mastery PowerPoint Template</Template>
  <TotalTime>890</TotalTime>
  <Words>709</Words>
  <Application>Microsoft Office PowerPoint</Application>
  <PresentationFormat>On-screen Show (4:3)</PresentationFormat>
  <Paragraphs>195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Twinkl</vt:lpstr>
      <vt:lpstr>Arial</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Sherwen</dc:creator>
  <cp:lastModifiedBy>Jo Duffin</cp:lastModifiedBy>
  <cp:revision>27</cp:revision>
  <dcterms:created xsi:type="dcterms:W3CDTF">2023-02-02T13:04:47Z</dcterms:created>
  <dcterms:modified xsi:type="dcterms:W3CDTF">2023-08-02T07:29:51Z</dcterms:modified>
</cp:coreProperties>
</file>