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4"/>
  </p:notesMasterIdLst>
  <p:handoutMasterIdLst>
    <p:handoutMasterId r:id="rId15"/>
  </p:handoutMasterIdLst>
  <p:sldIdLst>
    <p:sldId id="289" r:id="rId2"/>
    <p:sldId id="275" r:id="rId3"/>
    <p:sldId id="276" r:id="rId4"/>
    <p:sldId id="278" r:id="rId5"/>
    <p:sldId id="279" r:id="rId6"/>
    <p:sldId id="290" r:id="rId7"/>
    <p:sldId id="282" r:id="rId8"/>
    <p:sldId id="291" r:id="rId9"/>
    <p:sldId id="284" r:id="rId10"/>
    <p:sldId id="288" r:id="rId11"/>
    <p:sldId id="277" r:id="rId12"/>
    <p:sldId id="286" r:id="rId13"/>
  </p:sldIdLst>
  <p:sldSz cx="9144000" cy="6858000" type="screen4x3"/>
  <p:notesSz cx="6858000" cy="9144000"/>
  <p:embeddedFontLst>
    <p:embeddedFont>
      <p:font typeface="Roboto" panose="02000000000000000000" pitchFamily="2" charset="0"/>
      <p:regular r:id="rId16"/>
      <p:bold r:id="rId17"/>
      <p:italic r:id="rId18"/>
      <p:boldItalic r:id="rId19"/>
    </p:embeddedFont>
    <p:embeddedFont>
      <p:font typeface="Twinkl" panose="02000000000000000000" pitchFamily="2"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52"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504"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76D"/>
    <a:srgbClr val="EE73AA"/>
    <a:srgbClr val="0079C3"/>
    <a:srgbClr val="689429"/>
    <a:srgbClr val="AFDEF9"/>
    <a:srgbClr val="11743A"/>
    <a:srgbClr val="009640"/>
    <a:srgbClr val="87BD31"/>
    <a:srgbClr val="072F54"/>
    <a:srgbClr val="0034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33" autoAdjust="0"/>
    <p:restoredTop sz="94660"/>
  </p:normalViewPr>
  <p:slideViewPr>
    <p:cSldViewPr snapToGrid="0" showGuides="1">
      <p:cViewPr varScale="1">
        <p:scale>
          <a:sx n="160" d="100"/>
          <a:sy n="160" d="100"/>
        </p:scale>
        <p:origin x="1842" y="138"/>
      </p:cViewPr>
      <p:guideLst>
        <p:guide orient="horz" pos="2160"/>
        <p:guide pos="2880"/>
        <p:guide pos="340"/>
        <p:guide orient="horz" pos="3952"/>
        <p:guide pos="5420"/>
        <p:guide orient="horz" pos="346"/>
        <p:guide pos="476"/>
        <p:guide orient="horz" pos="504"/>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28/06/2024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28/06/2024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white-rose-maths-resources/year-5-white-rose-maths-resources-key-stage-1-year-1-year-2/autumn-block-4-multiplication-and-division-year-5-white-rose-maths-resources-key-stage-1-year-1-year-2"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resources/white-rose-maths-resources/year-5-white-rose-maths-resources-key-stage-1-year-1-year-2/autumn-block-4-multiplication-and-division-year-5-white-rose-maths-resources-key-stage-1-year-1-year-2"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106266" y="5978121"/>
            <a:ext cx="1189133" cy="820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hlinkClick r:id="rId3"/>
            <a:extLst>
              <a:ext uri="{FF2B5EF4-FFF2-40B4-BE49-F238E27FC236}">
                <a16:creationId xmlns:a16="http://schemas.microsoft.com/office/drawing/2014/main" id="{79616492-13CE-1D1F-F81A-CCA814214ECD}"/>
              </a:ext>
            </a:extLst>
          </p:cNvPr>
          <p:cNvSpPr/>
          <p:nvPr userDrawn="1"/>
        </p:nvSpPr>
        <p:spPr>
          <a:xfrm>
            <a:off x="8395855" y="5978121"/>
            <a:ext cx="676562" cy="820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B667AF76-73CA-BB75-6950-EDAEB854B254}"/>
              </a:ext>
            </a:extLst>
          </p:cNvPr>
          <p:cNvSpPr/>
          <p:nvPr userDrawn="1"/>
        </p:nvSpPr>
        <p:spPr>
          <a:xfrm>
            <a:off x="106266" y="5978121"/>
            <a:ext cx="1189133" cy="820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3"/>
            <a:extLst>
              <a:ext uri="{FF2B5EF4-FFF2-40B4-BE49-F238E27FC236}">
                <a16:creationId xmlns:a16="http://schemas.microsoft.com/office/drawing/2014/main" id="{EC5811F6-AF98-656D-18F3-B72ED103098D}"/>
              </a:ext>
            </a:extLst>
          </p:cNvPr>
          <p:cNvSpPr/>
          <p:nvPr userDrawn="1"/>
        </p:nvSpPr>
        <p:spPr>
          <a:xfrm>
            <a:off x="8405091" y="5978121"/>
            <a:ext cx="630380" cy="820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jpg"/><Relationship Id="rId2" Type="http://schemas.openxmlformats.org/officeDocument/2006/relationships/hyperlink" Target="https://www.twinkl.co.uk/resources/planit-maths-primary-teaching-resources/planit-maths-primary-teaching-resources-year-5/planit-maths-primary-teaching-resources-year-5-number---multiplication-and-division" TargetMode="External"/><Relationship Id="rId1" Type="http://schemas.openxmlformats.org/officeDocument/2006/relationships/slideLayout" Target="../slideLayouts/slideLayout4.xml"/><Relationship Id="rId6" Type="http://schemas.openxmlformats.org/officeDocument/2006/relationships/hyperlink" Target="https://www.twinkl.co.uk/resource/tp2-m-41322-planit-maths-y5-multiplication-and-division-multiples-and-factors-1-lesson-pack" TargetMode="External"/><Relationship Id="rId5" Type="http://schemas.openxmlformats.org/officeDocument/2006/relationships/image" Target="../media/image21.jpg"/><Relationship Id="rId4" Type="http://schemas.openxmlformats.org/officeDocument/2006/relationships/hyperlink" Target="https://www.twinkl.co.uk/resource/tp2-m-41327-planit-maths-y5-multiplication-and-division-lesson-pack-multiples-and-factors-2-lesson-pac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3632E4E-1105-C09E-1293-C2C150283261}"/>
              </a:ext>
            </a:extLst>
          </p:cNvPr>
          <p:cNvGrpSpPr/>
          <p:nvPr/>
        </p:nvGrpSpPr>
        <p:grpSpPr>
          <a:xfrm>
            <a:off x="743835" y="3637217"/>
            <a:ext cx="7644513" cy="1787397"/>
            <a:chOff x="743835" y="1681195"/>
            <a:chExt cx="7644513" cy="1787397"/>
          </a:xfrm>
        </p:grpSpPr>
        <p:sp>
          <p:nvSpPr>
            <p:cNvPr id="4" name="Rectangle 3">
              <a:extLst>
                <a:ext uri="{FF2B5EF4-FFF2-40B4-BE49-F238E27FC236}">
                  <a16:creationId xmlns:a16="http://schemas.microsoft.com/office/drawing/2014/main" id="{2976DBF7-72BF-E7A0-B1DA-01304ED38DD0}"/>
                </a:ext>
              </a:extLst>
            </p:cNvPr>
            <p:cNvSpPr/>
            <p:nvPr/>
          </p:nvSpPr>
          <p:spPr>
            <a:xfrm>
              <a:off x="743835" y="1681195"/>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5" name="Rectangle 4">
              <a:extLst>
                <a:ext uri="{FF2B5EF4-FFF2-40B4-BE49-F238E27FC236}">
                  <a16:creationId xmlns:a16="http://schemas.microsoft.com/office/drawing/2014/main" id="{52DF7A64-9A00-1508-E0E4-51D185D455C1}"/>
                </a:ext>
              </a:extLst>
            </p:cNvPr>
            <p:cNvSpPr/>
            <p:nvPr/>
          </p:nvSpPr>
          <p:spPr>
            <a:xfrm>
              <a:off x="755648" y="1955155"/>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6" name="Rectangle 5">
            <a:extLst>
              <a:ext uri="{FF2B5EF4-FFF2-40B4-BE49-F238E27FC236}">
                <a16:creationId xmlns:a16="http://schemas.microsoft.com/office/drawing/2014/main" id="{3B5A22E2-F33A-E58C-F5BD-B2BF86FE10F9}"/>
              </a:ext>
            </a:extLst>
          </p:cNvPr>
          <p:cNvSpPr/>
          <p:nvPr/>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7" name="TextBox 6">
            <a:extLst>
              <a:ext uri="{FF2B5EF4-FFF2-40B4-BE49-F238E27FC236}">
                <a16:creationId xmlns:a16="http://schemas.microsoft.com/office/drawing/2014/main" id="{BAF978A3-9554-C4B6-8CE6-2E425ACF8EC6}"/>
              </a:ext>
            </a:extLst>
          </p:cNvPr>
          <p:cNvSpPr txBox="1"/>
          <p:nvPr/>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8" name="Group 7">
            <a:extLst>
              <a:ext uri="{FF2B5EF4-FFF2-40B4-BE49-F238E27FC236}">
                <a16:creationId xmlns:a16="http://schemas.microsoft.com/office/drawing/2014/main" id="{15F66655-43B5-AC52-7B8B-7BEA1549F37E}"/>
              </a:ext>
            </a:extLst>
          </p:cNvPr>
          <p:cNvGrpSpPr/>
          <p:nvPr/>
        </p:nvGrpSpPr>
        <p:grpSpPr>
          <a:xfrm>
            <a:off x="743835" y="1657340"/>
            <a:ext cx="7632702" cy="1574679"/>
            <a:chOff x="743835" y="3684923"/>
            <a:chExt cx="7632702" cy="1574679"/>
          </a:xfrm>
        </p:grpSpPr>
        <p:sp>
          <p:nvSpPr>
            <p:cNvPr id="9" name="Rectangle 8">
              <a:extLst>
                <a:ext uri="{FF2B5EF4-FFF2-40B4-BE49-F238E27FC236}">
                  <a16:creationId xmlns:a16="http://schemas.microsoft.com/office/drawing/2014/main" id="{1AA0B651-4784-7991-389E-D3A093276665}"/>
                </a:ext>
              </a:extLst>
            </p:cNvPr>
            <p:cNvSpPr/>
            <p:nvPr/>
          </p:nvSpPr>
          <p:spPr>
            <a:xfrm>
              <a:off x="743835" y="3684923"/>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150" sz="1600" b="1" dirty="0">
                  <a:latin typeface="Roboto" panose="02000000000000000000" pitchFamily="2" charset="0"/>
                  <a:ea typeface="Roboto" panose="02000000000000000000" pitchFamily="2" charset="0"/>
                </a:rPr>
                <a:t>Editable</a:t>
              </a:r>
              <a:endParaRPr lang="en-GB" sz="1600" b="1" dirty="0">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B029A505-E356-1F78-6D07-B9466F166D21}"/>
                </a:ext>
              </a:extLst>
            </p:cNvPr>
            <p:cNvSpPr/>
            <p:nvPr/>
          </p:nvSpPr>
          <p:spPr>
            <a:xfrm>
              <a:off x="743837" y="3961609"/>
              <a:ext cx="7632700" cy="1297993"/>
            </a:xfrm>
            <a:prstGeom prst="rect">
              <a:avLst/>
            </a:prstGeom>
            <a:solidFill>
              <a:schemeClr val="bg1"/>
            </a:solidFill>
            <a:ln w="19050">
              <a:solidFill>
                <a:srgbClr val="18A0DB"/>
              </a:solidFill>
            </a:ln>
          </p:spPr>
          <p:txBody>
            <a:bodyPr wrap="square" lIns="216000" tIns="216000" rIns="216000" bIns="216000">
              <a:spAutoFit/>
            </a:bodyPr>
            <a:lstStyle/>
            <a:p>
              <a:r>
                <a:rPr lang="en-US" sz="1400" dirty="0">
                  <a:latin typeface="Roboto" panose="02000000000000000000" pitchFamily="2" charset="0"/>
                  <a:ea typeface="Roboto" panose="02000000000000000000" pitchFamily="2" charset="0"/>
                </a:rPr>
                <a:t>This resource is editable and can be adapted to meet the needs of different children. Twinkl cannot be held responsible for any changes made once a resource has been downloaded. Please be aware that this content may have been edited and therefore </a:t>
              </a:r>
              <a:r>
                <a:rPr lang="en-150" sz="1400" dirty="0">
                  <a:latin typeface="Roboto" panose="02000000000000000000" pitchFamily="2" charset="0"/>
                  <a:ea typeface="Roboto" panose="02000000000000000000" pitchFamily="2" charset="0"/>
                </a:rPr>
                <a:t>      </a:t>
              </a:r>
              <a:r>
                <a:rPr lang="en-US" sz="1400" dirty="0">
                  <a:latin typeface="Roboto" panose="02000000000000000000" pitchFamily="2" charset="0"/>
                  <a:ea typeface="Roboto" panose="02000000000000000000" pitchFamily="2" charset="0"/>
                </a:rPr>
                <a:t>may no longer reflect our values.</a:t>
              </a:r>
            </a:p>
          </p:txBody>
        </p:sp>
      </p:grpSp>
      <p:sp>
        <p:nvSpPr>
          <p:cNvPr id="11" name="Title 2">
            <a:extLst>
              <a:ext uri="{FF2B5EF4-FFF2-40B4-BE49-F238E27FC236}">
                <a16:creationId xmlns:a16="http://schemas.microsoft.com/office/drawing/2014/main" id="{C02EACE2-3912-D2C4-7C9B-62B73EF31111}"/>
              </a:ext>
            </a:extLst>
          </p:cNvPr>
          <p:cNvSpPr>
            <a:spLocks/>
          </p:cNvSpPr>
          <p:nvPr/>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Tree>
    <p:extLst>
      <p:ext uri="{BB962C8B-B14F-4D97-AF65-F5344CB8AC3E}">
        <p14:creationId xmlns:p14="http://schemas.microsoft.com/office/powerpoint/2010/main" val="2650558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622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461962" y="762000"/>
            <a:ext cx="8220075" cy="65231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2800" b="1" i="0" u="none" strike="noStrike" kern="1200" cap="none" spc="0" normalizeH="0" baseline="0" noProof="0" dirty="0">
                <a:ln>
                  <a:noFill/>
                </a:ln>
                <a:solidFill>
                  <a:srgbClr val="014482"/>
                </a:solidFill>
                <a:effectLst/>
                <a:uLnTx/>
                <a:uFillTx/>
                <a:latin typeface="Roboto" panose="02000000000000000000" pitchFamily="2" charset="0"/>
                <a:ea typeface="Roboto" panose="02000000000000000000" pitchFamily="2" charset="0"/>
                <a:cs typeface="Arial" panose="020B0604020202020204" pitchFamily="34" charset="0"/>
              </a:rPr>
              <a:t>Diving into Mastery Guidance for Educators</a:t>
            </a:r>
          </a:p>
        </p:txBody>
      </p:sp>
      <p:sp>
        <p:nvSpPr>
          <p:cNvPr id="4" name="Rectangle 3">
            <a:extLst>
              <a:ext uri="{FF2B5EF4-FFF2-40B4-BE49-F238E27FC236}">
                <a16:creationId xmlns:a16="http://schemas.microsoft.com/office/drawing/2014/main" id="{FA04B34F-55C5-40A6-8A7E-881778633952}"/>
              </a:ext>
            </a:extLst>
          </p:cNvPr>
          <p:cNvSpPr/>
          <p:nvPr/>
        </p:nvSpPr>
        <p:spPr>
          <a:xfrm>
            <a:off x="761153" y="1994284"/>
            <a:ext cx="3196589" cy="3795053"/>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Twinkl" pitchFamily="50" charset="0"/>
            </a:endParaRPr>
          </a:p>
        </p:txBody>
      </p:sp>
      <p:sp>
        <p:nvSpPr>
          <p:cNvPr id="5" name="Rectangle 4"/>
          <p:cNvSpPr/>
          <p:nvPr/>
        </p:nvSpPr>
        <p:spPr>
          <a:xfrm>
            <a:off x="769943" y="1341966"/>
            <a:ext cx="7623169" cy="584775"/>
          </a:xfrm>
          <a:prstGeom prst="rect">
            <a:avLst/>
          </a:prstGeom>
        </p:spPr>
        <p:txBody>
          <a:bodyPr wrap="square">
            <a:spAutoFit/>
          </a:bodyPr>
          <a:lstStyle/>
          <a:p>
            <a:pPr algn="just"/>
            <a:r>
              <a:rPr lang="en-GB" sz="1600" dirty="0">
                <a:latin typeface="Roboto" panose="02000000000000000000" pitchFamily="2" charset="0"/>
                <a:ea typeface="Roboto" panose="02000000000000000000" pitchFamily="2" charset="0"/>
              </a:rPr>
              <a:t>Each activity sheet is split into three sections, diving, deeper and deepest, which are represented by the following icons:</a:t>
            </a:r>
          </a:p>
        </p:txBody>
      </p:sp>
      <p:sp>
        <p:nvSpPr>
          <p:cNvPr id="6" name="Rectangle 5">
            <a:extLst>
              <a:ext uri="{FF2B5EF4-FFF2-40B4-BE49-F238E27FC236}">
                <a16:creationId xmlns:a16="http://schemas.microsoft.com/office/drawing/2014/main" id="{D7C4EA92-F36C-4499-A738-0B1DDBF02EE5}"/>
              </a:ext>
            </a:extLst>
          </p:cNvPr>
          <p:cNvSpPr/>
          <p:nvPr/>
        </p:nvSpPr>
        <p:spPr>
          <a:xfrm>
            <a:off x="4184822" y="1936618"/>
            <a:ext cx="4208289" cy="3046988"/>
          </a:xfrm>
          <a:prstGeom prst="rect">
            <a:avLst/>
          </a:prstGeom>
        </p:spPr>
        <p:txBody>
          <a:bodyPr wrap="square" lIns="0" tIns="0" rIns="0" bIns="0">
            <a:spAutoFit/>
          </a:bodyPr>
          <a:lstStyle/>
          <a:p>
            <a:pPr algn="just"/>
            <a:r>
              <a:rPr lang="en-GB" sz="1600" dirty="0">
                <a:latin typeface="Roboto" panose="02000000000000000000" pitchFamily="2" charset="0"/>
                <a:ea typeface="Roboto" panose="02000000000000000000" pitchFamily="2" charset="0"/>
              </a:rPr>
              <a:t>These carefully designed activities take your children through a learning journey, initially ensuring they are fluent with the key concept being taught; then applying this to a range of reasoning and problem-solving activities. </a:t>
            </a:r>
          </a:p>
          <a:p>
            <a:pPr algn="just"/>
            <a:endParaRPr lang="en-GB" sz="1600" dirty="0">
              <a:latin typeface="Roboto" panose="02000000000000000000" pitchFamily="2" charset="0"/>
              <a:ea typeface="Roboto" panose="02000000000000000000" pitchFamily="2" charset="0"/>
            </a:endParaRPr>
          </a:p>
          <a:p>
            <a:pPr algn="just"/>
            <a:r>
              <a:rPr lang="en-GB" sz="1600" dirty="0">
                <a:latin typeface="Roboto" panose="02000000000000000000" pitchFamily="2" charset="0"/>
                <a:ea typeface="Roboto" panose="02000000000000000000" pitchFamily="2" charset="0"/>
              </a:rPr>
              <a:t>These sheets might not necessarily be used in a linear way. Some children might begin at the ‘Deeper’ section and in fact, others may ‘dive straight in’ to the ‘Deepest’ section if they have already mastered the skill and are applying this to show their depth of understanding. </a:t>
            </a:r>
          </a:p>
        </p:txBody>
      </p:sp>
      <p:grpSp>
        <p:nvGrpSpPr>
          <p:cNvPr id="7" name="Group 6"/>
          <p:cNvGrpSpPr/>
          <p:nvPr/>
        </p:nvGrpSpPr>
        <p:grpSpPr>
          <a:xfrm>
            <a:off x="1213030" y="2423057"/>
            <a:ext cx="2292835" cy="2937506"/>
            <a:chOff x="1213030" y="2423057"/>
            <a:chExt cx="2292835" cy="2937506"/>
          </a:xfrm>
        </p:grpSpPr>
        <p:pic>
          <p:nvPicPr>
            <p:cNvPr id="8" name="Picture 7">
              <a:extLst>
                <a:ext uri="{FF2B5EF4-FFF2-40B4-BE49-F238E27FC236}">
                  <a16:creationId xmlns:a16="http://schemas.microsoft.com/office/drawing/2014/main" id="{82F8BBE3-D3F3-4DE6-A818-2D773F20B1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3030" y="2423057"/>
              <a:ext cx="868680" cy="868680"/>
            </a:xfrm>
            <a:prstGeom prst="rect">
              <a:avLst/>
            </a:prstGeom>
          </p:spPr>
        </p:pic>
        <p:pic>
          <p:nvPicPr>
            <p:cNvPr id="9" name="Picture 8">
              <a:extLst>
                <a:ext uri="{FF2B5EF4-FFF2-40B4-BE49-F238E27FC236}">
                  <a16:creationId xmlns:a16="http://schemas.microsoft.com/office/drawing/2014/main" id="{164A8FE3-B06C-4E40-977F-4F3E0ACC2A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030" y="3457470"/>
              <a:ext cx="868680" cy="868680"/>
            </a:xfrm>
            <a:prstGeom prst="rect">
              <a:avLst/>
            </a:prstGeom>
          </p:spPr>
        </p:pic>
        <p:pic>
          <p:nvPicPr>
            <p:cNvPr id="10" name="Picture 9">
              <a:extLst>
                <a:ext uri="{FF2B5EF4-FFF2-40B4-BE49-F238E27FC236}">
                  <a16:creationId xmlns:a16="http://schemas.microsoft.com/office/drawing/2014/main" id="{788CE03C-10B4-46B1-849A-0D1B9CBCCE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3030" y="4491883"/>
              <a:ext cx="868680" cy="868680"/>
            </a:xfrm>
            <a:prstGeom prst="rect">
              <a:avLst/>
            </a:prstGeom>
          </p:spPr>
        </p:pic>
        <p:sp>
          <p:nvSpPr>
            <p:cNvPr id="11" name="Arrow: Pentagon 11">
              <a:extLst>
                <a:ext uri="{FF2B5EF4-FFF2-40B4-BE49-F238E27FC236}">
                  <a16:creationId xmlns:a16="http://schemas.microsoft.com/office/drawing/2014/main" id="{602133B5-7961-4F75-A2BE-B73C6DB63E21}"/>
                </a:ext>
              </a:extLst>
            </p:cNvPr>
            <p:cNvSpPr/>
            <p:nvPr/>
          </p:nvSpPr>
          <p:spPr>
            <a:xfrm flipH="1">
              <a:off x="2180298" y="2674517"/>
              <a:ext cx="1325567" cy="365760"/>
            </a:xfrm>
            <a:prstGeom prst="homePlate">
              <a:avLst/>
            </a:prstGeom>
            <a:solidFill>
              <a:srgbClr val="4EB2E5"/>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p>
              <a:pPr algn="ctr"/>
              <a:r>
                <a:rPr lang="en-GB" b="1" kern="0" dirty="0">
                  <a:solidFill>
                    <a:schemeClr val="bg1"/>
                  </a:solidFill>
                  <a:latin typeface="Roboto" panose="02000000000000000000" pitchFamily="2" charset="0"/>
                  <a:ea typeface="Roboto" panose="02000000000000000000" pitchFamily="2" charset="0"/>
                  <a:cs typeface="Arial" panose="020B0604020202020204" pitchFamily="34" charset="0"/>
                </a:rPr>
                <a:t>Diving</a:t>
              </a:r>
              <a:endParaRPr lang="en-US" b="1" dirty="0">
                <a:solidFill>
                  <a:schemeClr val="bg1"/>
                </a:solidFill>
              </a:endParaRPr>
            </a:p>
          </p:txBody>
        </p:sp>
        <p:sp>
          <p:nvSpPr>
            <p:cNvPr id="12" name="Arrow: Pentagon 12">
              <a:extLst>
                <a:ext uri="{FF2B5EF4-FFF2-40B4-BE49-F238E27FC236}">
                  <a16:creationId xmlns:a16="http://schemas.microsoft.com/office/drawing/2014/main" id="{D99180F2-5FC9-4895-9C62-0CB9474D9C82}"/>
                </a:ext>
              </a:extLst>
            </p:cNvPr>
            <p:cNvSpPr/>
            <p:nvPr/>
          </p:nvSpPr>
          <p:spPr>
            <a:xfrm flipH="1">
              <a:off x="2180298" y="3708930"/>
              <a:ext cx="1325567" cy="365760"/>
            </a:xfrm>
            <a:prstGeom prst="homePlate">
              <a:avLst/>
            </a:prstGeom>
            <a:solidFill>
              <a:srgbClr val="007AC3"/>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p>
              <a:pPr algn="ctr"/>
              <a:r>
                <a:rPr lang="en-GB" b="1" kern="0" dirty="0">
                  <a:solidFill>
                    <a:schemeClr val="bg1"/>
                  </a:solidFill>
                  <a:latin typeface="Roboto" panose="02000000000000000000" pitchFamily="2" charset="0"/>
                  <a:ea typeface="Roboto" panose="02000000000000000000" pitchFamily="2" charset="0"/>
                  <a:cs typeface="Arial" panose="020B0604020202020204" pitchFamily="34" charset="0"/>
                </a:rPr>
                <a:t>Deeper</a:t>
              </a:r>
              <a:endParaRPr lang="en-US" b="1" dirty="0">
                <a:solidFill>
                  <a:schemeClr val="bg1"/>
                </a:solidFill>
              </a:endParaRPr>
            </a:p>
          </p:txBody>
        </p:sp>
        <p:sp>
          <p:nvSpPr>
            <p:cNvPr id="13" name="Arrow: Pentagon 13">
              <a:extLst>
                <a:ext uri="{FF2B5EF4-FFF2-40B4-BE49-F238E27FC236}">
                  <a16:creationId xmlns:a16="http://schemas.microsoft.com/office/drawing/2014/main" id="{6997B7B1-BA29-4830-B759-33B615380048}"/>
                </a:ext>
              </a:extLst>
            </p:cNvPr>
            <p:cNvSpPr/>
            <p:nvPr/>
          </p:nvSpPr>
          <p:spPr>
            <a:xfrm flipH="1">
              <a:off x="2180298" y="4743343"/>
              <a:ext cx="1325567" cy="365760"/>
            </a:xfrm>
            <a:prstGeom prst="homePlate">
              <a:avLst/>
            </a:prstGeom>
            <a:solidFill>
              <a:srgbClr val="00529C"/>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p>
              <a:pPr algn="ctr"/>
              <a:r>
                <a:rPr lang="en-GB" b="1" kern="0" dirty="0">
                  <a:solidFill>
                    <a:schemeClr val="bg1"/>
                  </a:solidFill>
                  <a:latin typeface="Roboto" panose="02000000000000000000" pitchFamily="2" charset="0"/>
                  <a:ea typeface="Roboto" panose="02000000000000000000" pitchFamily="2" charset="0"/>
                  <a:cs typeface="Arial" panose="020B0604020202020204" pitchFamily="34" charset="0"/>
                </a:rPr>
                <a:t>Deepest</a:t>
              </a:r>
              <a:endParaRPr lang="en-US" b="1" dirty="0">
                <a:solidFill>
                  <a:schemeClr val="bg1"/>
                </a:solidFill>
              </a:endParaRPr>
            </a:p>
          </p:txBody>
        </p:sp>
      </p:grpSp>
    </p:spTree>
    <p:extLst>
      <p:ext uri="{BB962C8B-B14F-4D97-AF65-F5344CB8AC3E}">
        <p14:creationId xmlns:p14="http://schemas.microsoft.com/office/powerpoint/2010/main" val="1324850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3" name="Title 1"/>
          <p:cNvSpPr txBox="1">
            <a:spLocks/>
          </p:cNvSpPr>
          <p:nvPr/>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GB" sz="3600" i="0" dirty="0">
                <a:solidFill>
                  <a:srgbClr val="202124"/>
                </a:solidFill>
                <a:effectLst/>
                <a:latin typeface="+mn-lt"/>
              </a:rPr>
              <a:t>National Curriculum Aim</a:t>
            </a:r>
            <a:endParaRPr lang="en-US" sz="3600" dirty="0">
              <a:latin typeface="+mn-lt"/>
            </a:endParaRPr>
          </a:p>
        </p:txBody>
      </p:sp>
      <p:sp>
        <p:nvSpPr>
          <p:cNvPr id="14" name="Content Placeholder 15"/>
          <p:cNvSpPr txBox="1">
            <a:spLocks/>
          </p:cNvSpPr>
          <p:nvPr/>
        </p:nvSpPr>
        <p:spPr>
          <a:xfrm>
            <a:off x="628650" y="1127760"/>
            <a:ext cx="7886700" cy="1409700"/>
          </a:xfrm>
          <a:prstGeom prst="roundRect">
            <a:avLst>
              <a:gd name="adj" fmla="val 2585"/>
            </a:avLst>
          </a:prstGeom>
          <a:noFill/>
          <a:ln w="25400">
            <a:noFill/>
          </a:ln>
        </p:spPr>
        <p:txBody>
          <a:bodyPr vert="horz" lIns="252000" tIns="252000" rIns="252000" bIns="252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dirty="0">
                <a:solidFill>
                  <a:srgbClr val="000000"/>
                </a:solidFill>
              </a:rPr>
              <a:t>Identify multiples and factors, including finding all factor pairs of a number, and common factors of two numbers</a:t>
            </a:r>
          </a:p>
        </p:txBody>
      </p:sp>
    </p:spTree>
    <p:extLst>
      <p:ext uri="{BB962C8B-B14F-4D97-AF65-F5344CB8AC3E}">
        <p14:creationId xmlns:p14="http://schemas.microsoft.com/office/powerpoint/2010/main" val="364393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oogle Shape;65;p10">
            <a:extLst>
              <a:ext uri="{FF2B5EF4-FFF2-40B4-BE49-F238E27FC236}">
                <a16:creationId xmlns:a16="http://schemas.microsoft.com/office/drawing/2014/main" id="{248ACC97-78AD-6F2B-B059-3C1AAC71EED2}"/>
              </a:ext>
            </a:extLst>
          </p:cNvPr>
          <p:cNvGraphicFramePr/>
          <p:nvPr>
            <p:extLst>
              <p:ext uri="{D42A27DB-BD31-4B8C-83A1-F6EECF244321}">
                <p14:modId xmlns:p14="http://schemas.microsoft.com/office/powerpoint/2010/main" val="253693007"/>
              </p:ext>
            </p:extLst>
          </p:nvPr>
        </p:nvGraphicFramePr>
        <p:xfrm>
          <a:off x="651250" y="3146675"/>
          <a:ext cx="7953000" cy="2602500"/>
        </p:xfrm>
        <a:graphic>
          <a:graphicData uri="http://schemas.openxmlformats.org/drawingml/2006/table">
            <a:tbl>
              <a:tblPr>
                <a:noFill/>
              </a:tblPr>
              <a:tblGrid>
                <a:gridCol w="1988250">
                  <a:extLst>
                    <a:ext uri="{9D8B030D-6E8A-4147-A177-3AD203B41FA5}">
                      <a16:colId xmlns:a16="http://schemas.microsoft.com/office/drawing/2014/main" val="20000"/>
                    </a:ext>
                  </a:extLst>
                </a:gridCol>
                <a:gridCol w="1988250">
                  <a:extLst>
                    <a:ext uri="{9D8B030D-6E8A-4147-A177-3AD203B41FA5}">
                      <a16:colId xmlns:a16="http://schemas.microsoft.com/office/drawing/2014/main" val="20001"/>
                    </a:ext>
                  </a:extLst>
                </a:gridCol>
                <a:gridCol w="1988250">
                  <a:extLst>
                    <a:ext uri="{9D8B030D-6E8A-4147-A177-3AD203B41FA5}">
                      <a16:colId xmlns:a16="http://schemas.microsoft.com/office/drawing/2014/main" val="20002"/>
                    </a:ext>
                  </a:extLst>
                </a:gridCol>
                <a:gridCol w="1988250">
                  <a:extLst>
                    <a:ext uri="{9D8B030D-6E8A-4147-A177-3AD203B41FA5}">
                      <a16:colId xmlns:a16="http://schemas.microsoft.com/office/drawing/2014/main" val="20003"/>
                    </a:ext>
                  </a:extLst>
                </a:gridCol>
              </a:tblGrid>
              <a:tr h="951025">
                <a:tc>
                  <a:txBody>
                    <a:bodyPr/>
                    <a:lstStyle/>
                    <a:p>
                      <a:pPr marL="0" lvl="0" indent="0" algn="ctr" rtl="0">
                        <a:spcBef>
                          <a:spcPts val="0"/>
                        </a:spcBef>
                        <a:spcAft>
                          <a:spcPts val="0"/>
                        </a:spcAft>
                        <a:buNone/>
                      </a:pPr>
                      <a:r>
                        <a:rPr lang="en-GB" sz="1800" b="0" dirty="0"/>
                        <a:t>Factors of 15</a:t>
                      </a:r>
                      <a:endParaRPr sz="1800" b="0" dirty="0"/>
                    </a:p>
                  </a:txBody>
                  <a:tcPr marL="91425" marR="91425" marT="91425" marB="91425" anchor="ctr"/>
                </a:tc>
                <a:tc>
                  <a:txBody>
                    <a:bodyPr/>
                    <a:lstStyle/>
                    <a:p>
                      <a:pPr marL="0" lvl="0" indent="0" algn="ctr" rtl="0">
                        <a:spcBef>
                          <a:spcPts val="0"/>
                        </a:spcBef>
                        <a:spcAft>
                          <a:spcPts val="0"/>
                        </a:spcAft>
                        <a:buNone/>
                      </a:pPr>
                      <a:r>
                        <a:rPr lang="en-GB" sz="1800" b="0" dirty="0"/>
                        <a:t>Factors of 20</a:t>
                      </a:r>
                      <a:endParaRPr sz="1800" b="0" dirty="0"/>
                    </a:p>
                  </a:txBody>
                  <a:tcPr marL="91425" marR="91425" marT="91425" marB="91425" anchor="ctr"/>
                </a:tc>
                <a:tc>
                  <a:txBody>
                    <a:bodyPr/>
                    <a:lstStyle/>
                    <a:p>
                      <a:pPr marL="0" lvl="0" indent="0" algn="ctr" rtl="0">
                        <a:spcBef>
                          <a:spcPts val="0"/>
                        </a:spcBef>
                        <a:spcAft>
                          <a:spcPts val="0"/>
                        </a:spcAft>
                        <a:buNone/>
                      </a:pPr>
                      <a:r>
                        <a:rPr lang="en-GB" sz="1800" b="0" dirty="0"/>
                        <a:t>Factors of 24</a:t>
                      </a:r>
                      <a:endParaRPr sz="1800" b="0" dirty="0"/>
                    </a:p>
                  </a:txBody>
                  <a:tcPr marL="91425" marR="91425" marT="91425" marB="91425" anchor="ctr"/>
                </a:tc>
                <a:tc>
                  <a:txBody>
                    <a:bodyPr/>
                    <a:lstStyle/>
                    <a:p>
                      <a:pPr marL="0" lvl="0" indent="0" algn="ctr" rtl="0">
                        <a:spcBef>
                          <a:spcPts val="0"/>
                        </a:spcBef>
                        <a:spcAft>
                          <a:spcPts val="0"/>
                        </a:spcAft>
                        <a:buNone/>
                      </a:pPr>
                      <a:r>
                        <a:rPr lang="en-GB" sz="1800" b="0" dirty="0"/>
                        <a:t>Factors of 35</a:t>
                      </a:r>
                      <a:endParaRPr sz="1800" b="0" dirty="0"/>
                    </a:p>
                  </a:txBody>
                  <a:tcPr marL="91425" marR="91425" marT="91425" marB="91425" anchor="ctr"/>
                </a:tc>
                <a:extLst>
                  <a:ext uri="{0D108BD9-81ED-4DB2-BD59-A6C34878D82A}">
                    <a16:rowId xmlns:a16="http://schemas.microsoft.com/office/drawing/2014/main" val="10000"/>
                  </a:ext>
                </a:extLst>
              </a:tr>
              <a:tr h="1651475">
                <a:tc>
                  <a:txBody>
                    <a:bodyPr/>
                    <a:lstStyle/>
                    <a:p>
                      <a:pPr marL="0" lvl="0" indent="0" algn="l" rtl="0">
                        <a:spcBef>
                          <a:spcPts val="0"/>
                        </a:spcBef>
                        <a:spcAft>
                          <a:spcPts val="0"/>
                        </a:spcAft>
                        <a:buNone/>
                      </a:pPr>
                      <a:r>
                        <a:rPr lang="en-GB" sz="2400" dirty="0">
                          <a:solidFill>
                            <a:srgbClr val="6AA84F"/>
                          </a:solidFill>
                        </a:rPr>
                        <a:t>     </a:t>
                      </a:r>
                      <a:endParaRPr sz="2400" dirty="0">
                        <a:solidFill>
                          <a:srgbClr val="6AA84F"/>
                        </a:solidFill>
                      </a:endParaRPr>
                    </a:p>
                    <a:p>
                      <a:pPr marL="0" lvl="0" indent="0" algn="ctr" rtl="0">
                        <a:spcBef>
                          <a:spcPts val="0"/>
                        </a:spcBef>
                        <a:spcAft>
                          <a:spcPts val="0"/>
                        </a:spcAft>
                        <a:buNone/>
                      </a:pPr>
                      <a:endParaRPr sz="2400" dirty="0">
                        <a:solidFill>
                          <a:srgbClr val="6AA84F"/>
                        </a:solidFill>
                      </a:endParaRPr>
                    </a:p>
                    <a:p>
                      <a:pPr marL="0" lvl="0" indent="0" algn="l" rtl="0">
                        <a:spcBef>
                          <a:spcPts val="0"/>
                        </a:spcBef>
                        <a:spcAft>
                          <a:spcPts val="0"/>
                        </a:spcAft>
                        <a:buNone/>
                      </a:pPr>
                      <a:endParaRPr sz="2400" dirty="0">
                        <a:solidFill>
                          <a:srgbClr val="6AA84F"/>
                        </a:solidFill>
                      </a:endParaRPr>
                    </a:p>
                  </a:txBody>
                  <a:tcPr marL="91425" marR="91425" marT="91425" marB="91425"/>
                </a:tc>
                <a:tc>
                  <a:txBody>
                    <a:bodyPr/>
                    <a:lstStyle/>
                    <a:p>
                      <a:pPr marL="0" lvl="0" indent="0" algn="ctr" rtl="0">
                        <a:spcBef>
                          <a:spcPts val="0"/>
                        </a:spcBef>
                        <a:spcAft>
                          <a:spcPts val="0"/>
                        </a:spcAft>
                        <a:buNone/>
                      </a:pPr>
                      <a:endParaRPr sz="2400">
                        <a:solidFill>
                          <a:srgbClr val="6AA84F"/>
                        </a:solidFill>
                      </a:endParaRPr>
                    </a:p>
                  </a:txBody>
                  <a:tcPr marL="91425" marR="91425" marT="91425" marB="91425"/>
                </a:tc>
                <a:tc>
                  <a:txBody>
                    <a:bodyPr/>
                    <a:lstStyle/>
                    <a:p>
                      <a:pPr marL="0" lvl="0" indent="0" algn="ctr" rtl="0">
                        <a:spcBef>
                          <a:spcPts val="0"/>
                        </a:spcBef>
                        <a:spcAft>
                          <a:spcPts val="0"/>
                        </a:spcAft>
                        <a:buNone/>
                      </a:pPr>
                      <a:endParaRPr sz="2400">
                        <a:solidFill>
                          <a:srgbClr val="6AA84F"/>
                        </a:solidFill>
                      </a:endParaRPr>
                    </a:p>
                  </a:txBody>
                  <a:tcPr marL="91425" marR="91425" marT="91425" marB="91425"/>
                </a:tc>
                <a:tc>
                  <a:txBody>
                    <a:bodyPr/>
                    <a:lstStyle/>
                    <a:p>
                      <a:pPr marL="0" lvl="0" indent="0" algn="ctr" rtl="0">
                        <a:spcBef>
                          <a:spcPts val="0"/>
                        </a:spcBef>
                        <a:spcAft>
                          <a:spcPts val="0"/>
                        </a:spcAft>
                        <a:buNone/>
                      </a:pPr>
                      <a:endParaRPr sz="2400" dirty="0">
                        <a:solidFill>
                          <a:srgbClr val="6AA84F"/>
                        </a:solidFill>
                      </a:endParaRPr>
                    </a:p>
                  </a:txBody>
                  <a:tcPr marL="91425" marR="91425" marT="91425" marB="91425"/>
                </a:tc>
                <a:extLst>
                  <a:ext uri="{0D108BD9-81ED-4DB2-BD59-A6C34878D82A}">
                    <a16:rowId xmlns:a16="http://schemas.microsoft.com/office/drawing/2014/main" val="10001"/>
                  </a:ext>
                </a:extLst>
              </a:tr>
            </a:tbl>
          </a:graphicData>
        </a:graphic>
      </p:graphicFrame>
      <p:grpSp>
        <p:nvGrpSpPr>
          <p:cNvPr id="18" name="Group 17">
            <a:extLst>
              <a:ext uri="{FF2B5EF4-FFF2-40B4-BE49-F238E27FC236}">
                <a16:creationId xmlns:a16="http://schemas.microsoft.com/office/drawing/2014/main" id="{C9E7BF92-47DB-C0D5-D345-406FF20F5477}"/>
              </a:ext>
            </a:extLst>
          </p:cNvPr>
          <p:cNvGrpSpPr/>
          <p:nvPr/>
        </p:nvGrpSpPr>
        <p:grpSpPr>
          <a:xfrm>
            <a:off x="1039700" y="4260500"/>
            <a:ext cx="7245052" cy="589500"/>
            <a:chOff x="1039700" y="5613439"/>
            <a:chExt cx="7245052" cy="589500"/>
          </a:xfrm>
        </p:grpSpPr>
        <p:sp>
          <p:nvSpPr>
            <p:cNvPr id="14" name="Google Shape;67;p10">
              <a:extLst>
                <a:ext uri="{FF2B5EF4-FFF2-40B4-BE49-F238E27FC236}">
                  <a16:creationId xmlns:a16="http://schemas.microsoft.com/office/drawing/2014/main" id="{159854F6-478E-12CA-7C0E-DFADF4358F3B}"/>
                </a:ext>
              </a:extLst>
            </p:cNvPr>
            <p:cNvSpPr/>
            <p:nvPr/>
          </p:nvSpPr>
          <p:spPr>
            <a:xfrm>
              <a:off x="1039700" y="5613439"/>
              <a:ext cx="1272900" cy="5895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b="1" dirty="0">
                <a:solidFill>
                  <a:schemeClr val="dk1"/>
                </a:solidFill>
              </a:endParaRPr>
            </a:p>
          </p:txBody>
        </p:sp>
        <p:sp>
          <p:nvSpPr>
            <p:cNvPr id="15" name="Google Shape;68;p10">
              <a:extLst>
                <a:ext uri="{FF2B5EF4-FFF2-40B4-BE49-F238E27FC236}">
                  <a16:creationId xmlns:a16="http://schemas.microsoft.com/office/drawing/2014/main" id="{6AC09413-33B2-020B-8BFB-66ACE020505F}"/>
                </a:ext>
              </a:extLst>
            </p:cNvPr>
            <p:cNvSpPr/>
            <p:nvPr/>
          </p:nvSpPr>
          <p:spPr>
            <a:xfrm>
              <a:off x="3014500" y="5613439"/>
              <a:ext cx="1272900" cy="5895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dirty="0">
                <a:solidFill>
                  <a:schemeClr val="dk1"/>
                </a:solidFill>
              </a:endParaRPr>
            </a:p>
          </p:txBody>
        </p:sp>
        <p:sp>
          <p:nvSpPr>
            <p:cNvPr id="16" name="Google Shape;69;p10">
              <a:extLst>
                <a:ext uri="{FF2B5EF4-FFF2-40B4-BE49-F238E27FC236}">
                  <a16:creationId xmlns:a16="http://schemas.microsoft.com/office/drawing/2014/main" id="{1BEFB049-3B72-C83D-DEE7-83165D981BB7}"/>
                </a:ext>
              </a:extLst>
            </p:cNvPr>
            <p:cNvSpPr/>
            <p:nvPr/>
          </p:nvSpPr>
          <p:spPr>
            <a:xfrm>
              <a:off x="4856602" y="5613439"/>
              <a:ext cx="1522500" cy="5895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17" name="Google Shape;70;p10">
              <a:extLst>
                <a:ext uri="{FF2B5EF4-FFF2-40B4-BE49-F238E27FC236}">
                  <a16:creationId xmlns:a16="http://schemas.microsoft.com/office/drawing/2014/main" id="{E7D1463A-DAE6-29CD-DC43-6DD96C88B5D2}"/>
                </a:ext>
              </a:extLst>
            </p:cNvPr>
            <p:cNvSpPr/>
            <p:nvPr/>
          </p:nvSpPr>
          <p:spPr>
            <a:xfrm>
              <a:off x="7011852" y="5613439"/>
              <a:ext cx="1272900" cy="5895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grpSp>
      <p:grpSp>
        <p:nvGrpSpPr>
          <p:cNvPr id="20" name="Group 19">
            <a:extLst>
              <a:ext uri="{FF2B5EF4-FFF2-40B4-BE49-F238E27FC236}">
                <a16:creationId xmlns:a16="http://schemas.microsoft.com/office/drawing/2014/main" id="{4D516F7F-B231-205A-75B1-D38B8E87D03E}"/>
              </a:ext>
            </a:extLst>
          </p:cNvPr>
          <p:cNvGrpSpPr/>
          <p:nvPr/>
        </p:nvGrpSpPr>
        <p:grpSpPr>
          <a:xfrm>
            <a:off x="1039700" y="5004837"/>
            <a:ext cx="7245052" cy="589500"/>
            <a:chOff x="1039700" y="5613439"/>
            <a:chExt cx="7245052" cy="589500"/>
          </a:xfrm>
        </p:grpSpPr>
        <p:sp>
          <p:nvSpPr>
            <p:cNvPr id="21" name="Google Shape;67;p10">
              <a:extLst>
                <a:ext uri="{FF2B5EF4-FFF2-40B4-BE49-F238E27FC236}">
                  <a16:creationId xmlns:a16="http://schemas.microsoft.com/office/drawing/2014/main" id="{07B2FE04-93FE-661C-6397-337BC706FD10}"/>
                </a:ext>
              </a:extLst>
            </p:cNvPr>
            <p:cNvSpPr/>
            <p:nvPr/>
          </p:nvSpPr>
          <p:spPr>
            <a:xfrm>
              <a:off x="1039700" y="5613439"/>
              <a:ext cx="1272900" cy="5895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b="1" dirty="0">
                <a:solidFill>
                  <a:schemeClr val="dk1"/>
                </a:solidFill>
              </a:endParaRPr>
            </a:p>
          </p:txBody>
        </p:sp>
        <p:sp>
          <p:nvSpPr>
            <p:cNvPr id="22" name="Google Shape;68;p10">
              <a:extLst>
                <a:ext uri="{FF2B5EF4-FFF2-40B4-BE49-F238E27FC236}">
                  <a16:creationId xmlns:a16="http://schemas.microsoft.com/office/drawing/2014/main" id="{FFD53216-8476-44C1-6610-27A674B48112}"/>
                </a:ext>
              </a:extLst>
            </p:cNvPr>
            <p:cNvSpPr/>
            <p:nvPr/>
          </p:nvSpPr>
          <p:spPr>
            <a:xfrm>
              <a:off x="3014500" y="5613439"/>
              <a:ext cx="1272900" cy="5895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dirty="0">
                <a:solidFill>
                  <a:schemeClr val="dk1"/>
                </a:solidFill>
              </a:endParaRPr>
            </a:p>
          </p:txBody>
        </p:sp>
        <p:sp>
          <p:nvSpPr>
            <p:cNvPr id="23" name="Google Shape;69;p10">
              <a:extLst>
                <a:ext uri="{FF2B5EF4-FFF2-40B4-BE49-F238E27FC236}">
                  <a16:creationId xmlns:a16="http://schemas.microsoft.com/office/drawing/2014/main" id="{2C72E299-D291-855D-AC4D-897382822E9B}"/>
                </a:ext>
              </a:extLst>
            </p:cNvPr>
            <p:cNvSpPr/>
            <p:nvPr/>
          </p:nvSpPr>
          <p:spPr>
            <a:xfrm>
              <a:off x="4856602" y="5613439"/>
              <a:ext cx="1522500" cy="5895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24" name="Google Shape;70;p10">
              <a:extLst>
                <a:ext uri="{FF2B5EF4-FFF2-40B4-BE49-F238E27FC236}">
                  <a16:creationId xmlns:a16="http://schemas.microsoft.com/office/drawing/2014/main" id="{38A9CDA3-705C-22D2-4C29-5EEE6A0AC361}"/>
                </a:ext>
              </a:extLst>
            </p:cNvPr>
            <p:cNvSpPr/>
            <p:nvPr/>
          </p:nvSpPr>
          <p:spPr>
            <a:xfrm>
              <a:off x="7011852" y="5613439"/>
              <a:ext cx="1272900" cy="5895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grpSp>
      <p:sp>
        <p:nvSpPr>
          <p:cNvPr id="7" name="Google Shape;67;p10">
            <a:extLst>
              <a:ext uri="{FF2B5EF4-FFF2-40B4-BE49-F238E27FC236}">
                <a16:creationId xmlns:a16="http://schemas.microsoft.com/office/drawing/2014/main" id="{D221F2CB-4175-0DAC-81EC-4131E50ADCE3}"/>
              </a:ext>
            </a:extLst>
          </p:cNvPr>
          <p:cNvSpPr/>
          <p:nvPr/>
        </p:nvSpPr>
        <p:spPr>
          <a:xfrm>
            <a:off x="1039700" y="4260500"/>
            <a:ext cx="1272900" cy="589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b="1" dirty="0">
                <a:solidFill>
                  <a:schemeClr val="dk1"/>
                </a:solidFill>
              </a:rPr>
              <a:t>3, 5</a:t>
            </a:r>
            <a:endParaRPr b="1" dirty="0">
              <a:solidFill>
                <a:schemeClr val="dk1"/>
              </a:solidFill>
            </a:endParaRPr>
          </a:p>
        </p:txBody>
      </p:sp>
      <p:sp>
        <p:nvSpPr>
          <p:cNvPr id="11" name="Google Shape;68;p10">
            <a:extLst>
              <a:ext uri="{FF2B5EF4-FFF2-40B4-BE49-F238E27FC236}">
                <a16:creationId xmlns:a16="http://schemas.microsoft.com/office/drawing/2014/main" id="{30BD071B-20C3-25EE-6389-6051393765F1}"/>
              </a:ext>
            </a:extLst>
          </p:cNvPr>
          <p:cNvSpPr/>
          <p:nvPr/>
        </p:nvSpPr>
        <p:spPr>
          <a:xfrm>
            <a:off x="3014500" y="4260500"/>
            <a:ext cx="1272900" cy="589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2, 4, 5, 10</a:t>
            </a:r>
            <a:endParaRPr b="1" dirty="0">
              <a:solidFill>
                <a:schemeClr val="dk1"/>
              </a:solidFill>
            </a:endParaRPr>
          </a:p>
        </p:txBody>
      </p:sp>
      <p:sp>
        <p:nvSpPr>
          <p:cNvPr id="12" name="Google Shape;69;p10">
            <a:extLst>
              <a:ext uri="{FF2B5EF4-FFF2-40B4-BE49-F238E27FC236}">
                <a16:creationId xmlns:a16="http://schemas.microsoft.com/office/drawing/2014/main" id="{541DB996-A130-329C-73D9-ABF791B6711B}"/>
              </a:ext>
            </a:extLst>
          </p:cNvPr>
          <p:cNvSpPr/>
          <p:nvPr/>
        </p:nvSpPr>
        <p:spPr>
          <a:xfrm>
            <a:off x="4856602" y="4260500"/>
            <a:ext cx="1522500" cy="589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chemeClr val="dk1"/>
                </a:solidFill>
              </a:rPr>
              <a:t>2, 3, 4, 6</a:t>
            </a:r>
            <a:endParaRPr b="1">
              <a:solidFill>
                <a:schemeClr val="dk1"/>
              </a:solidFill>
            </a:endParaRPr>
          </a:p>
        </p:txBody>
      </p:sp>
      <p:sp>
        <p:nvSpPr>
          <p:cNvPr id="13" name="Google Shape;70;p10">
            <a:extLst>
              <a:ext uri="{FF2B5EF4-FFF2-40B4-BE49-F238E27FC236}">
                <a16:creationId xmlns:a16="http://schemas.microsoft.com/office/drawing/2014/main" id="{D4DF3962-1D55-EF11-91F4-82304F7DFC43}"/>
              </a:ext>
            </a:extLst>
          </p:cNvPr>
          <p:cNvSpPr/>
          <p:nvPr/>
        </p:nvSpPr>
        <p:spPr>
          <a:xfrm>
            <a:off x="7011852" y="4260500"/>
            <a:ext cx="1272900" cy="589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5, 7</a:t>
            </a:r>
            <a:endParaRPr b="1" dirty="0">
              <a:solidFill>
                <a:schemeClr val="dk1"/>
              </a:solidFill>
            </a:endParaRPr>
          </a:p>
        </p:txBody>
      </p:sp>
      <p:sp>
        <p:nvSpPr>
          <p:cNvPr id="8" name="Google Shape;70;p10">
            <a:extLst>
              <a:ext uri="{FF2B5EF4-FFF2-40B4-BE49-F238E27FC236}">
                <a16:creationId xmlns:a16="http://schemas.microsoft.com/office/drawing/2014/main" id="{42B0124D-B18A-6830-D88B-D63C00BE66E9}"/>
              </a:ext>
            </a:extLst>
          </p:cNvPr>
          <p:cNvSpPr/>
          <p:nvPr/>
        </p:nvSpPr>
        <p:spPr>
          <a:xfrm>
            <a:off x="7011852" y="5004837"/>
            <a:ext cx="1272900" cy="589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1, 35</a:t>
            </a:r>
            <a:endParaRPr b="1" dirty="0">
              <a:solidFill>
                <a:schemeClr val="dk1"/>
              </a:solidFill>
            </a:endParaRPr>
          </a:p>
        </p:txBody>
      </p:sp>
      <p:sp>
        <p:nvSpPr>
          <p:cNvPr id="9" name="Google Shape;68;p10">
            <a:extLst>
              <a:ext uri="{FF2B5EF4-FFF2-40B4-BE49-F238E27FC236}">
                <a16:creationId xmlns:a16="http://schemas.microsoft.com/office/drawing/2014/main" id="{D761103E-15D3-7603-55D7-80D5D56D755E}"/>
              </a:ext>
            </a:extLst>
          </p:cNvPr>
          <p:cNvSpPr/>
          <p:nvPr/>
        </p:nvSpPr>
        <p:spPr>
          <a:xfrm>
            <a:off x="3014500" y="5004837"/>
            <a:ext cx="1272900" cy="589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1, 20</a:t>
            </a:r>
            <a:endParaRPr b="1" dirty="0">
              <a:solidFill>
                <a:schemeClr val="dk1"/>
              </a:solidFill>
            </a:endParaRPr>
          </a:p>
        </p:txBody>
      </p:sp>
      <p:sp>
        <p:nvSpPr>
          <p:cNvPr id="10" name="Google Shape;69;p10">
            <a:extLst>
              <a:ext uri="{FF2B5EF4-FFF2-40B4-BE49-F238E27FC236}">
                <a16:creationId xmlns:a16="http://schemas.microsoft.com/office/drawing/2014/main" id="{B1A5F1BF-28D2-0B97-A0A3-A7543A937A88}"/>
              </a:ext>
            </a:extLst>
          </p:cNvPr>
          <p:cNvSpPr/>
          <p:nvPr/>
        </p:nvSpPr>
        <p:spPr>
          <a:xfrm>
            <a:off x="4856602" y="5004837"/>
            <a:ext cx="1522500" cy="589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1, 24, 12, 8</a:t>
            </a:r>
            <a:endParaRPr b="1" dirty="0">
              <a:solidFill>
                <a:schemeClr val="dk1"/>
              </a:solidFill>
            </a:endParaRPr>
          </a:p>
        </p:txBody>
      </p:sp>
      <p:sp>
        <p:nvSpPr>
          <p:cNvPr id="19" name="Google Shape;67;p10">
            <a:extLst>
              <a:ext uri="{FF2B5EF4-FFF2-40B4-BE49-F238E27FC236}">
                <a16:creationId xmlns:a16="http://schemas.microsoft.com/office/drawing/2014/main" id="{535624BE-A498-EC46-938D-8C5259D1F887}"/>
              </a:ext>
            </a:extLst>
          </p:cNvPr>
          <p:cNvSpPr/>
          <p:nvPr/>
        </p:nvSpPr>
        <p:spPr>
          <a:xfrm>
            <a:off x="1039700" y="5004837"/>
            <a:ext cx="1272900" cy="589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b="1" dirty="0">
                <a:solidFill>
                  <a:schemeClr val="dk1"/>
                </a:solidFill>
              </a:rPr>
              <a:t>1, 15</a:t>
            </a:r>
            <a:endParaRPr b="1" dirty="0">
              <a:solidFill>
                <a:schemeClr val="dk1"/>
              </a:solidFill>
            </a:endParaRPr>
          </a:p>
        </p:txBody>
      </p:sp>
      <p:sp>
        <p:nvSpPr>
          <p:cNvPr id="97" name="Rectangle 96"/>
          <p:cNvSpPr/>
          <p:nvPr/>
        </p:nvSpPr>
        <p:spPr>
          <a:xfrm>
            <a:off x="3402227" y="684687"/>
            <a:ext cx="976684" cy="391628"/>
          </a:xfrm>
          <a:prstGeom prst="rect">
            <a:avLst/>
          </a:prstGeom>
          <a:solidFill>
            <a:srgbClr val="4EB2E5"/>
          </a:solidFill>
        </p:spPr>
        <p:txBody>
          <a:bodyPr wrap="square" lIns="180000" tIns="72000" rIns="180000" bIns="72000" anchor="ctr">
            <a:spAutoFit/>
          </a:bodyPr>
          <a:lstStyle/>
          <a:p>
            <a:pPr algn="ctr"/>
            <a:r>
              <a:rPr lang="en-GB" altLang="en-US" sz="1600" b="1" dirty="0">
                <a:solidFill>
                  <a:schemeClr val="bg1"/>
                </a:solidFill>
              </a:rPr>
              <a:t>Diving</a:t>
            </a:r>
            <a:endParaRPr lang="en-GB" sz="1600" b="1" dirty="0">
              <a:solidFill>
                <a:schemeClr val="bg1"/>
              </a:solidFill>
            </a:endParaRPr>
          </a:p>
        </p:txBody>
      </p:sp>
      <p:pic>
        <p:nvPicPr>
          <p:cNvPr id="5" name="Picture 4">
            <a:extLst>
              <a:ext uri="{FF2B5EF4-FFF2-40B4-BE49-F238E27FC236}">
                <a16:creationId xmlns:a16="http://schemas.microsoft.com/office/drawing/2014/main" id="{2830866F-58AA-4213-AFD1-4A7F919ABC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4094" y="532799"/>
            <a:ext cx="700156" cy="700156"/>
          </a:xfrm>
          <a:prstGeom prst="rect">
            <a:avLst/>
          </a:prstGeom>
        </p:spPr>
      </p:pic>
      <p:sp>
        <p:nvSpPr>
          <p:cNvPr id="96" name="Rectangle 95"/>
          <p:cNvSpPr/>
          <p:nvPr/>
        </p:nvSpPr>
        <p:spPr>
          <a:xfrm>
            <a:off x="445574" y="684687"/>
            <a:ext cx="2956653" cy="391628"/>
          </a:xfrm>
          <a:prstGeom prst="rect">
            <a:avLst/>
          </a:prstGeom>
          <a:solidFill>
            <a:srgbClr val="072F54"/>
          </a:solidFill>
        </p:spPr>
        <p:txBody>
          <a:bodyPr wrap="square" lIns="180000" tIns="72000" rIns="180000" bIns="72000" anchor="ctr">
            <a:spAutoFit/>
          </a:bodyPr>
          <a:lstStyle/>
          <a:p>
            <a:r>
              <a:rPr lang="en-150" sz="1600" b="1" dirty="0">
                <a:solidFill>
                  <a:schemeClr val="bg1"/>
                </a:solidFill>
              </a:rPr>
              <a:t>Factors</a:t>
            </a:r>
            <a:endParaRPr lang="en-GB" sz="1600" b="1" dirty="0">
              <a:solidFill>
                <a:schemeClr val="bg1"/>
              </a:solidFill>
            </a:endParaRPr>
          </a:p>
        </p:txBody>
      </p:sp>
      <p:cxnSp>
        <p:nvCxnSpPr>
          <p:cNvPr id="103" name="Straight Connector 102"/>
          <p:cNvCxnSpPr>
            <a:cxnSpLocks/>
          </p:cNvCxnSpPr>
          <p:nvPr/>
        </p:nvCxnSpPr>
        <p:spPr>
          <a:xfrm>
            <a:off x="3402227" y="609600"/>
            <a:ext cx="0" cy="53122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Google Shape;63;p10">
            <a:extLst>
              <a:ext uri="{FF2B5EF4-FFF2-40B4-BE49-F238E27FC236}">
                <a16:creationId xmlns:a16="http://schemas.microsoft.com/office/drawing/2014/main" id="{2088479C-7F33-235C-C8AE-7F2D219EE03A}"/>
              </a:ext>
            </a:extLst>
          </p:cNvPr>
          <p:cNvSpPr txBox="1"/>
          <p:nvPr/>
        </p:nvSpPr>
        <p:spPr>
          <a:xfrm>
            <a:off x="553475" y="1143600"/>
            <a:ext cx="9103200" cy="78018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GB" dirty="0">
                <a:solidFill>
                  <a:srgbClr val="1C1C1C"/>
                </a:solidFill>
              </a:rPr>
              <a:t>Sort these numbers into the correct columns.</a:t>
            </a:r>
            <a:endParaRPr dirty="0">
              <a:solidFill>
                <a:srgbClr val="1C1C1C"/>
              </a:solidFill>
            </a:endParaRPr>
          </a:p>
          <a:p>
            <a:pPr marL="0" lvl="0" indent="0" algn="l" rtl="0">
              <a:spcBef>
                <a:spcPts val="0"/>
              </a:spcBef>
              <a:spcAft>
                <a:spcPts val="0"/>
              </a:spcAft>
              <a:buNone/>
            </a:pPr>
            <a:r>
              <a:rPr lang="en-GB" dirty="0">
                <a:solidFill>
                  <a:srgbClr val="1C1C1C"/>
                </a:solidFill>
              </a:rPr>
              <a:t>Remember that some may be factors of more than one number.</a:t>
            </a:r>
            <a:endParaRPr dirty="0"/>
          </a:p>
        </p:txBody>
      </p:sp>
      <p:sp>
        <p:nvSpPr>
          <p:cNvPr id="4" name="Google Shape;64;p10">
            <a:extLst>
              <a:ext uri="{FF2B5EF4-FFF2-40B4-BE49-F238E27FC236}">
                <a16:creationId xmlns:a16="http://schemas.microsoft.com/office/drawing/2014/main" id="{716CDAF8-D8FE-5A42-A7C7-DD26B5B71F6E}"/>
              </a:ext>
            </a:extLst>
          </p:cNvPr>
          <p:cNvSpPr/>
          <p:nvPr/>
        </p:nvSpPr>
        <p:spPr>
          <a:xfrm>
            <a:off x="1954200" y="2106188"/>
            <a:ext cx="5235600" cy="700200"/>
          </a:xfrm>
          <a:prstGeom prst="rect">
            <a:avLst/>
          </a:prstGeom>
          <a:solidFill>
            <a:srgbClr val="AFDEF9"/>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b="1">
                <a:solidFill>
                  <a:srgbClr val="1C1C1C"/>
                </a:solidFill>
              </a:rPr>
              <a:t>2, 4, 3, 7, 10, 6, 5  </a:t>
            </a:r>
            <a:endParaRPr b="1"/>
          </a:p>
        </p:txBody>
      </p:sp>
      <p:sp>
        <p:nvSpPr>
          <p:cNvPr id="28" name="TextBox 27">
            <a:extLst>
              <a:ext uri="{FF2B5EF4-FFF2-40B4-BE49-F238E27FC236}">
                <a16:creationId xmlns:a16="http://schemas.microsoft.com/office/drawing/2014/main" id="{0C98077A-50BC-8869-5F75-FC7FD9211C50}"/>
              </a:ext>
            </a:extLst>
          </p:cNvPr>
          <p:cNvSpPr txBox="1"/>
          <p:nvPr/>
        </p:nvSpPr>
        <p:spPr>
          <a:xfrm>
            <a:off x="651250" y="5904796"/>
            <a:ext cx="4828988" cy="369332"/>
          </a:xfrm>
          <a:prstGeom prst="rect">
            <a:avLst/>
          </a:prstGeom>
          <a:noFill/>
        </p:spPr>
        <p:txBody>
          <a:bodyPr wrap="square">
            <a:spAutoFit/>
          </a:bodyPr>
          <a:lstStyle/>
          <a:p>
            <a:r>
              <a:rPr lang="en-US" dirty="0"/>
              <a:t>Identify the missing factors for each number.</a:t>
            </a:r>
          </a:p>
        </p:txBody>
      </p:sp>
    </p:spTree>
    <p:extLst>
      <p:ext uri="{BB962C8B-B14F-4D97-AF65-F5344CB8AC3E}">
        <p14:creationId xmlns:p14="http://schemas.microsoft.com/office/powerpoint/2010/main" val="90891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3" grpId="0" animBg="1"/>
      <p:bldP spid="8" grpId="0" animBg="1"/>
      <p:bldP spid="9" grpId="0" animBg="1"/>
      <p:bldP spid="10"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85;p11">
            <a:extLst>
              <a:ext uri="{FF2B5EF4-FFF2-40B4-BE49-F238E27FC236}">
                <a16:creationId xmlns:a16="http://schemas.microsoft.com/office/drawing/2014/main" id="{2697EABE-19CD-D0B9-CF54-FA7CA81E00B8}"/>
              </a:ext>
            </a:extLst>
          </p:cNvPr>
          <p:cNvSpPr txBox="1"/>
          <p:nvPr/>
        </p:nvSpPr>
        <p:spPr>
          <a:xfrm>
            <a:off x="5037057" y="2280127"/>
            <a:ext cx="3000000" cy="2539126"/>
          </a:xfrm>
          <a:prstGeom prst="rect">
            <a:avLst/>
          </a:prstGeom>
          <a:noFill/>
          <a:ln>
            <a:noFill/>
          </a:ln>
        </p:spPr>
        <p:txBody>
          <a:bodyPr spcFirstLastPara="1" wrap="square" lIns="91425" tIns="91425" rIns="91425" bIns="91425" anchor="t" anchorCtr="0">
            <a:spAutoFit/>
          </a:bodyPr>
          <a:lstStyle/>
          <a:p>
            <a:pPr marL="0" lvl="0" indent="0" algn="l" rtl="0">
              <a:lnSpc>
                <a:spcPct val="250000"/>
              </a:lnSpc>
              <a:spcBef>
                <a:spcPts val="0"/>
              </a:spcBef>
              <a:spcAft>
                <a:spcPts val="0"/>
              </a:spcAft>
              <a:buNone/>
            </a:pPr>
            <a:r>
              <a:rPr lang="en-GB" dirty="0">
                <a:solidFill>
                  <a:schemeClr val="dk1"/>
                </a:solidFill>
              </a:rPr>
              <a:t>6 × </a:t>
            </a:r>
            <a:r>
              <a:rPr lang="en-GB" dirty="0">
                <a:solidFill>
                  <a:srgbClr val="93C47D"/>
                </a:solidFill>
              </a:rPr>
              <a:t>   </a:t>
            </a:r>
            <a:r>
              <a:rPr lang="en-GB" dirty="0">
                <a:solidFill>
                  <a:schemeClr val="dk1"/>
                </a:solidFill>
              </a:rPr>
              <a:t>    = 54    </a:t>
            </a:r>
            <a:endParaRPr dirty="0">
              <a:solidFill>
                <a:schemeClr val="dk1"/>
              </a:solidFill>
            </a:endParaRPr>
          </a:p>
          <a:p>
            <a:pPr marL="0" lvl="0" indent="0" algn="l" rtl="0">
              <a:spcBef>
                <a:spcPts val="0"/>
              </a:spcBef>
              <a:spcAft>
                <a:spcPts val="0"/>
              </a:spcAft>
              <a:buNone/>
            </a:pPr>
            <a:r>
              <a:rPr lang="en-GB" dirty="0">
                <a:solidFill>
                  <a:schemeClr val="dk1"/>
                </a:solidFill>
              </a:rPr>
              <a:t>        </a:t>
            </a:r>
            <a:endParaRPr dirty="0">
              <a:solidFill>
                <a:schemeClr val="dk1"/>
              </a:solidFill>
            </a:endParaRPr>
          </a:p>
          <a:p>
            <a:pPr marL="0" lvl="0" indent="0" algn="l" rtl="0">
              <a:spcBef>
                <a:spcPts val="0"/>
              </a:spcBef>
              <a:spcAft>
                <a:spcPts val="0"/>
              </a:spcAft>
              <a:buNone/>
            </a:pPr>
            <a:r>
              <a:rPr lang="en-GB" dirty="0">
                <a:solidFill>
                  <a:schemeClr val="dk1"/>
                </a:solidFill>
              </a:rPr>
              <a:t>6 × </a:t>
            </a:r>
            <a:r>
              <a:rPr lang="en-GB" dirty="0">
                <a:solidFill>
                  <a:srgbClr val="93C47D"/>
                </a:solidFill>
              </a:rPr>
              <a:t>       </a:t>
            </a:r>
            <a:r>
              <a:rPr lang="en-150" dirty="0">
                <a:solidFill>
                  <a:srgbClr val="93C47D"/>
                </a:solidFill>
              </a:rPr>
              <a:t> </a:t>
            </a:r>
            <a:r>
              <a:rPr lang="en-GB" dirty="0">
                <a:solidFill>
                  <a:srgbClr val="93C47D"/>
                </a:solidFill>
              </a:rPr>
              <a:t> </a:t>
            </a:r>
            <a:r>
              <a:rPr lang="en-GB" dirty="0">
                <a:solidFill>
                  <a:schemeClr val="dk1"/>
                </a:solidFill>
              </a:rPr>
              <a:t>= 540</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GB" dirty="0">
                <a:solidFill>
                  <a:schemeClr val="dk1"/>
                </a:solidFill>
              </a:rPr>
              <a:t>5400 = </a:t>
            </a:r>
            <a:r>
              <a:rPr lang="en-GB" dirty="0">
                <a:solidFill>
                  <a:srgbClr val="93C47D"/>
                </a:solidFill>
              </a:rPr>
              <a:t>          </a:t>
            </a:r>
            <a:r>
              <a:rPr lang="en-GB" dirty="0">
                <a:solidFill>
                  <a:schemeClr val="dk1"/>
                </a:solidFill>
              </a:rPr>
              <a:t>× 9   </a:t>
            </a:r>
            <a:endParaRPr dirty="0">
              <a:solidFill>
                <a:schemeClr val="dk1"/>
              </a:solidFill>
            </a:endParaRPr>
          </a:p>
          <a:p>
            <a:pPr marL="0" lvl="0" indent="0" algn="l" rtl="0">
              <a:spcBef>
                <a:spcPts val="0"/>
              </a:spcBef>
              <a:spcAft>
                <a:spcPts val="0"/>
              </a:spcAft>
              <a:buNone/>
            </a:pPr>
            <a:r>
              <a:rPr lang="en-GB" dirty="0">
                <a:solidFill>
                  <a:schemeClr val="dk1"/>
                </a:solidFill>
              </a:rPr>
              <a:t>       </a:t>
            </a:r>
            <a:endParaRPr dirty="0">
              <a:solidFill>
                <a:schemeClr val="dk1"/>
              </a:solidFill>
            </a:endParaRPr>
          </a:p>
          <a:p>
            <a:pPr marL="0" lvl="0" indent="0" algn="l" rtl="0">
              <a:spcBef>
                <a:spcPts val="0"/>
              </a:spcBef>
              <a:spcAft>
                <a:spcPts val="0"/>
              </a:spcAft>
              <a:buNone/>
            </a:pPr>
            <a:r>
              <a:rPr lang="en-GB" dirty="0">
                <a:solidFill>
                  <a:schemeClr val="dk1"/>
                </a:solidFill>
              </a:rPr>
              <a:t>5400 = 90 × </a:t>
            </a:r>
            <a:endParaRPr dirty="0"/>
          </a:p>
        </p:txBody>
      </p:sp>
      <p:sp>
        <p:nvSpPr>
          <p:cNvPr id="11" name="Google Shape;84;p11">
            <a:extLst>
              <a:ext uri="{FF2B5EF4-FFF2-40B4-BE49-F238E27FC236}">
                <a16:creationId xmlns:a16="http://schemas.microsoft.com/office/drawing/2014/main" id="{ABF1A6D5-3DF4-A428-4853-E4D0807EF2E2}"/>
              </a:ext>
            </a:extLst>
          </p:cNvPr>
          <p:cNvSpPr txBox="1"/>
          <p:nvPr/>
        </p:nvSpPr>
        <p:spPr>
          <a:xfrm>
            <a:off x="1109546" y="2157727"/>
            <a:ext cx="3499500" cy="310156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en-150" dirty="0"/>
          </a:p>
          <a:p>
            <a:pPr marL="0" lvl="0" indent="0" algn="l" rtl="0">
              <a:spcBef>
                <a:spcPts val="0"/>
              </a:spcBef>
              <a:spcAft>
                <a:spcPts val="0"/>
              </a:spcAft>
              <a:buNone/>
            </a:pPr>
            <a:r>
              <a:rPr lang="en-GB" dirty="0"/>
              <a:t>3 ×       </a:t>
            </a:r>
            <a:r>
              <a:rPr lang="en-150" dirty="0"/>
              <a:t> </a:t>
            </a:r>
            <a:r>
              <a:rPr lang="en-GB" dirty="0"/>
              <a:t>= 12 </a:t>
            </a:r>
            <a:endParaRPr dirty="0"/>
          </a:p>
          <a:p>
            <a:pPr marL="0" lvl="0" indent="0" algn="l" rtl="0">
              <a:spcBef>
                <a:spcPts val="0"/>
              </a:spcBef>
              <a:spcAft>
                <a:spcPts val="0"/>
              </a:spcAft>
              <a:buNone/>
            </a:pPr>
            <a:r>
              <a:rPr lang="en-GB" dirty="0"/>
              <a:t>           </a:t>
            </a:r>
            <a:endParaRPr dirty="0"/>
          </a:p>
          <a:p>
            <a:pPr marL="0" lvl="0" indent="0" algn="l" rtl="0">
              <a:spcBef>
                <a:spcPts val="0"/>
              </a:spcBef>
              <a:spcAft>
                <a:spcPts val="0"/>
              </a:spcAft>
              <a:buNone/>
            </a:pPr>
            <a:r>
              <a:rPr lang="en-GB" dirty="0"/>
              <a:t>11 </a:t>
            </a:r>
            <a:r>
              <a:rPr lang="en-GB" dirty="0">
                <a:solidFill>
                  <a:schemeClr val="dk1"/>
                </a:solidFill>
              </a:rPr>
              <a:t>× 12 = 11 × 3 × </a:t>
            </a:r>
            <a:endParaRPr lang="en-US" dirty="0">
              <a:solidFill>
                <a:srgbClr val="93C47D"/>
              </a:solidFill>
            </a:endParaRPr>
          </a:p>
          <a:p>
            <a:pPr marL="0" lvl="0" indent="0" algn="l" rtl="0">
              <a:spcBef>
                <a:spcPts val="0"/>
              </a:spcBef>
              <a:spcAft>
                <a:spcPts val="0"/>
              </a:spcAft>
              <a:buNone/>
            </a:pPr>
            <a:endParaRPr lang="en-US" dirty="0">
              <a:solidFill>
                <a:srgbClr val="93C47D"/>
              </a:solidFill>
            </a:endParaRPr>
          </a:p>
          <a:p>
            <a:pPr marL="0" lvl="0" indent="0" algn="l" rtl="0">
              <a:spcBef>
                <a:spcPts val="0"/>
              </a:spcBef>
              <a:spcAft>
                <a:spcPts val="0"/>
              </a:spcAft>
              <a:buNone/>
            </a:pPr>
            <a:r>
              <a:rPr lang="en-GB" dirty="0">
                <a:solidFill>
                  <a:srgbClr val="93C47D"/>
                </a:solidFill>
              </a:rPr>
              <a:t>   </a:t>
            </a:r>
            <a:r>
              <a:rPr lang="en-GB" dirty="0"/>
              <a:t>   </a:t>
            </a:r>
            <a:endParaRPr lang="en-150" dirty="0"/>
          </a:p>
          <a:p>
            <a:pPr marL="0" lvl="0" indent="0" algn="l" rtl="0">
              <a:spcBef>
                <a:spcPts val="0"/>
              </a:spcBef>
              <a:spcAft>
                <a:spcPts val="0"/>
              </a:spcAft>
              <a:buNone/>
            </a:pPr>
            <a:endParaRPr lang="en-150" dirty="0"/>
          </a:p>
          <a:p>
            <a:pPr marL="0" lvl="0" indent="0" algn="l" rtl="0">
              <a:spcBef>
                <a:spcPts val="0"/>
              </a:spcBef>
              <a:spcAft>
                <a:spcPts val="0"/>
              </a:spcAft>
              <a:buNone/>
            </a:pPr>
            <a:r>
              <a:rPr lang="en-GB" dirty="0"/>
              <a:t>        </a:t>
            </a:r>
            <a:r>
              <a:rPr lang="en-GB" dirty="0">
                <a:solidFill>
                  <a:schemeClr val="dk1"/>
                </a:solidFill>
              </a:rPr>
              <a:t>× 8 </a:t>
            </a:r>
            <a:r>
              <a:rPr lang="en-150" dirty="0">
                <a:solidFill>
                  <a:schemeClr val="dk1"/>
                </a:solidFill>
              </a:rPr>
              <a:t>  </a:t>
            </a:r>
            <a:r>
              <a:rPr lang="en-GB" dirty="0">
                <a:solidFill>
                  <a:schemeClr val="dk1"/>
                </a:solidFill>
              </a:rPr>
              <a:t>= 16          </a:t>
            </a:r>
            <a:endParaRPr dirty="0">
              <a:solidFill>
                <a:schemeClr val="dk1"/>
              </a:solidFill>
            </a:endParaRPr>
          </a:p>
          <a:p>
            <a:pPr marL="0" lvl="0" indent="0" algn="l" rtl="0">
              <a:spcBef>
                <a:spcPts val="0"/>
              </a:spcBef>
              <a:spcAft>
                <a:spcPts val="0"/>
              </a:spcAft>
              <a:buNone/>
            </a:pPr>
            <a:r>
              <a:rPr lang="en-GB" dirty="0">
                <a:solidFill>
                  <a:schemeClr val="dk1"/>
                </a:solidFill>
              </a:rPr>
              <a:t> </a:t>
            </a:r>
            <a:endParaRPr dirty="0">
              <a:solidFill>
                <a:schemeClr val="dk1"/>
              </a:solidFill>
            </a:endParaRPr>
          </a:p>
          <a:p>
            <a:pPr marL="0" lvl="0" indent="0" algn="l" rtl="0">
              <a:spcBef>
                <a:spcPts val="0"/>
              </a:spcBef>
              <a:spcAft>
                <a:spcPts val="0"/>
              </a:spcAft>
              <a:buNone/>
            </a:pPr>
            <a:r>
              <a:rPr lang="en-GB" dirty="0">
                <a:solidFill>
                  <a:schemeClr val="dk1"/>
                </a:solidFill>
              </a:rPr>
              <a:t>10 × 16 = </a:t>
            </a:r>
            <a:r>
              <a:rPr lang="en-GB" dirty="0">
                <a:solidFill>
                  <a:srgbClr val="93C47D"/>
                </a:solidFill>
              </a:rPr>
              <a:t>       </a:t>
            </a:r>
            <a:r>
              <a:rPr lang="en-GB" dirty="0">
                <a:solidFill>
                  <a:schemeClr val="dk1"/>
                </a:solidFill>
              </a:rPr>
              <a:t>× 8 × 10</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rgbClr val="93C47D"/>
              </a:solidFill>
            </a:endParaRPr>
          </a:p>
          <a:p>
            <a:pPr marL="0" lvl="0" indent="0" algn="l" rtl="0">
              <a:spcBef>
                <a:spcPts val="0"/>
              </a:spcBef>
              <a:spcAft>
                <a:spcPts val="0"/>
              </a:spcAft>
              <a:buNone/>
            </a:pPr>
            <a:endParaRPr dirty="0"/>
          </a:p>
        </p:txBody>
      </p:sp>
      <p:sp>
        <p:nvSpPr>
          <p:cNvPr id="22" name="Google Shape;86;p11">
            <a:extLst>
              <a:ext uri="{FF2B5EF4-FFF2-40B4-BE49-F238E27FC236}">
                <a16:creationId xmlns:a16="http://schemas.microsoft.com/office/drawing/2014/main" id="{4781345D-AA65-742E-C85D-39DDAD1AF5FA}"/>
              </a:ext>
            </a:extLst>
          </p:cNvPr>
          <p:cNvSpPr/>
          <p:nvPr/>
        </p:nvSpPr>
        <p:spPr>
          <a:xfrm>
            <a:off x="1557867" y="2412358"/>
            <a:ext cx="486000" cy="4731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23" name="Google Shape;87;p11">
            <a:extLst>
              <a:ext uri="{FF2B5EF4-FFF2-40B4-BE49-F238E27FC236}">
                <a16:creationId xmlns:a16="http://schemas.microsoft.com/office/drawing/2014/main" id="{796AD825-5A86-71E8-3061-2C0009DCADBA}"/>
              </a:ext>
            </a:extLst>
          </p:cNvPr>
          <p:cNvSpPr/>
          <p:nvPr/>
        </p:nvSpPr>
        <p:spPr>
          <a:xfrm>
            <a:off x="2985063" y="2971607"/>
            <a:ext cx="486000" cy="4731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24" name="Google Shape;88;p11">
            <a:extLst>
              <a:ext uri="{FF2B5EF4-FFF2-40B4-BE49-F238E27FC236}">
                <a16:creationId xmlns:a16="http://schemas.microsoft.com/office/drawing/2014/main" id="{5235958A-C521-AE37-4397-8DB15AE94C6B}"/>
              </a:ext>
            </a:extLst>
          </p:cNvPr>
          <p:cNvSpPr/>
          <p:nvPr/>
        </p:nvSpPr>
        <p:spPr>
          <a:xfrm>
            <a:off x="1210839" y="4074785"/>
            <a:ext cx="486000" cy="4731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25" name="Google Shape;89;p11">
            <a:extLst>
              <a:ext uri="{FF2B5EF4-FFF2-40B4-BE49-F238E27FC236}">
                <a16:creationId xmlns:a16="http://schemas.microsoft.com/office/drawing/2014/main" id="{29AE54FF-1A5D-D60A-1F9F-F699031FCC4E}"/>
              </a:ext>
            </a:extLst>
          </p:cNvPr>
          <p:cNvSpPr/>
          <p:nvPr/>
        </p:nvSpPr>
        <p:spPr>
          <a:xfrm>
            <a:off x="2182839" y="4603871"/>
            <a:ext cx="486000" cy="4731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26" name="Google Shape;90;p11">
            <a:extLst>
              <a:ext uri="{FF2B5EF4-FFF2-40B4-BE49-F238E27FC236}">
                <a16:creationId xmlns:a16="http://schemas.microsoft.com/office/drawing/2014/main" id="{754C1C9E-D615-BDBE-61AA-21DB67EB1EFB}"/>
              </a:ext>
            </a:extLst>
          </p:cNvPr>
          <p:cNvSpPr/>
          <p:nvPr/>
        </p:nvSpPr>
        <p:spPr>
          <a:xfrm>
            <a:off x="5495084" y="2575835"/>
            <a:ext cx="486000" cy="4731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27" name="Google Shape;91;p11">
            <a:extLst>
              <a:ext uri="{FF2B5EF4-FFF2-40B4-BE49-F238E27FC236}">
                <a16:creationId xmlns:a16="http://schemas.microsoft.com/office/drawing/2014/main" id="{D883B238-9765-1616-9932-61C2B4BB6B27}"/>
              </a:ext>
            </a:extLst>
          </p:cNvPr>
          <p:cNvSpPr/>
          <p:nvPr/>
        </p:nvSpPr>
        <p:spPr>
          <a:xfrm>
            <a:off x="5510924" y="3226085"/>
            <a:ext cx="607500" cy="4731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28" name="Google Shape;92;p11">
            <a:extLst>
              <a:ext uri="{FF2B5EF4-FFF2-40B4-BE49-F238E27FC236}">
                <a16:creationId xmlns:a16="http://schemas.microsoft.com/office/drawing/2014/main" id="{DFDA7366-9373-0968-277C-4D998CE24B0C}"/>
              </a:ext>
            </a:extLst>
          </p:cNvPr>
          <p:cNvSpPr/>
          <p:nvPr/>
        </p:nvSpPr>
        <p:spPr>
          <a:xfrm>
            <a:off x="5906628" y="3788900"/>
            <a:ext cx="700200" cy="4731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29" name="Google Shape;93;p11">
            <a:extLst>
              <a:ext uri="{FF2B5EF4-FFF2-40B4-BE49-F238E27FC236}">
                <a16:creationId xmlns:a16="http://schemas.microsoft.com/office/drawing/2014/main" id="{141309A6-45FC-6019-6CB7-0273FB355350}"/>
              </a:ext>
            </a:extLst>
          </p:cNvPr>
          <p:cNvSpPr/>
          <p:nvPr/>
        </p:nvSpPr>
        <p:spPr>
          <a:xfrm>
            <a:off x="6502849" y="4353563"/>
            <a:ext cx="607500" cy="473100"/>
          </a:xfrm>
          <a:prstGeom prst="rect">
            <a:avLst/>
          </a:prstGeom>
          <a:solidFill>
            <a:schemeClr val="l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dk1"/>
              </a:solidFill>
            </a:endParaRPr>
          </a:p>
        </p:txBody>
      </p:sp>
      <p:sp>
        <p:nvSpPr>
          <p:cNvPr id="97" name="Rectangle 96"/>
          <p:cNvSpPr/>
          <p:nvPr/>
        </p:nvSpPr>
        <p:spPr>
          <a:xfrm>
            <a:off x="3402227" y="684687"/>
            <a:ext cx="976684" cy="391628"/>
          </a:xfrm>
          <a:prstGeom prst="rect">
            <a:avLst/>
          </a:prstGeom>
          <a:solidFill>
            <a:srgbClr val="4EB2E5"/>
          </a:solidFill>
        </p:spPr>
        <p:txBody>
          <a:bodyPr wrap="square" lIns="180000" tIns="72000" rIns="180000" bIns="72000" anchor="ctr">
            <a:spAutoFit/>
          </a:bodyPr>
          <a:lstStyle/>
          <a:p>
            <a:pPr algn="ctr"/>
            <a:r>
              <a:rPr lang="en-GB" altLang="en-US" sz="1600" b="1" dirty="0">
                <a:solidFill>
                  <a:schemeClr val="bg1"/>
                </a:solidFill>
              </a:rPr>
              <a:t>Diving</a:t>
            </a:r>
            <a:endParaRPr lang="en-GB" sz="1600" b="1" dirty="0">
              <a:solidFill>
                <a:schemeClr val="bg1"/>
              </a:solidFill>
            </a:endParaRPr>
          </a:p>
        </p:txBody>
      </p:sp>
      <p:pic>
        <p:nvPicPr>
          <p:cNvPr id="5" name="Picture 4">
            <a:extLst>
              <a:ext uri="{FF2B5EF4-FFF2-40B4-BE49-F238E27FC236}">
                <a16:creationId xmlns:a16="http://schemas.microsoft.com/office/drawing/2014/main" id="{2830866F-58AA-4213-AFD1-4A7F919ABC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4094" y="532799"/>
            <a:ext cx="700156" cy="700156"/>
          </a:xfrm>
          <a:prstGeom prst="rect">
            <a:avLst/>
          </a:prstGeom>
        </p:spPr>
      </p:pic>
      <p:sp>
        <p:nvSpPr>
          <p:cNvPr id="96" name="Rectangle 95"/>
          <p:cNvSpPr/>
          <p:nvPr/>
        </p:nvSpPr>
        <p:spPr>
          <a:xfrm>
            <a:off x="445574" y="684687"/>
            <a:ext cx="2956653" cy="391628"/>
          </a:xfrm>
          <a:prstGeom prst="rect">
            <a:avLst/>
          </a:prstGeom>
          <a:solidFill>
            <a:srgbClr val="072F54"/>
          </a:solidFill>
        </p:spPr>
        <p:txBody>
          <a:bodyPr wrap="square" lIns="180000" tIns="72000" rIns="180000" bIns="72000" anchor="ctr">
            <a:spAutoFit/>
          </a:bodyPr>
          <a:lstStyle/>
          <a:p>
            <a:r>
              <a:rPr lang="en-150" sz="1600" b="1" dirty="0">
                <a:solidFill>
                  <a:schemeClr val="bg1"/>
                </a:solidFill>
              </a:rPr>
              <a:t>Factors</a:t>
            </a:r>
            <a:endParaRPr lang="en-GB" sz="1600" b="1" dirty="0">
              <a:solidFill>
                <a:schemeClr val="bg1"/>
              </a:solidFill>
            </a:endParaRPr>
          </a:p>
        </p:txBody>
      </p:sp>
      <p:cxnSp>
        <p:nvCxnSpPr>
          <p:cNvPr id="103" name="Straight Connector 102"/>
          <p:cNvCxnSpPr>
            <a:cxnSpLocks/>
          </p:cNvCxnSpPr>
          <p:nvPr/>
        </p:nvCxnSpPr>
        <p:spPr>
          <a:xfrm>
            <a:off x="3402227" y="609600"/>
            <a:ext cx="0" cy="53122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Google Shape;76;p11">
            <a:extLst>
              <a:ext uri="{FF2B5EF4-FFF2-40B4-BE49-F238E27FC236}">
                <a16:creationId xmlns:a16="http://schemas.microsoft.com/office/drawing/2014/main" id="{5EB92CA8-7EB3-0705-5C9C-3B611EBDB389}"/>
              </a:ext>
            </a:extLst>
          </p:cNvPr>
          <p:cNvSpPr/>
          <p:nvPr/>
        </p:nvSpPr>
        <p:spPr>
          <a:xfrm>
            <a:off x="1003996" y="3819452"/>
            <a:ext cx="3711300" cy="1644000"/>
          </a:xfrm>
          <a:prstGeom prst="rect">
            <a:avLst/>
          </a:prstGeom>
          <a:noFill/>
          <a:ln w="28575" cap="flat" cmpd="sng">
            <a:solidFill>
              <a:srgbClr val="FFE76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77;p11">
            <a:extLst>
              <a:ext uri="{FF2B5EF4-FFF2-40B4-BE49-F238E27FC236}">
                <a16:creationId xmlns:a16="http://schemas.microsoft.com/office/drawing/2014/main" id="{BFAF8D30-7D2E-C3CF-B75B-FC57A0D09A7C}"/>
              </a:ext>
            </a:extLst>
          </p:cNvPr>
          <p:cNvSpPr/>
          <p:nvPr/>
        </p:nvSpPr>
        <p:spPr>
          <a:xfrm>
            <a:off x="4862319" y="2061827"/>
            <a:ext cx="3104100" cy="3401700"/>
          </a:xfrm>
          <a:prstGeom prst="rect">
            <a:avLst/>
          </a:prstGeom>
          <a:noFill/>
          <a:ln w="28575" cap="flat" cmpd="sng">
            <a:solidFill>
              <a:srgbClr val="EE73A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8;p11">
            <a:extLst>
              <a:ext uri="{FF2B5EF4-FFF2-40B4-BE49-F238E27FC236}">
                <a16:creationId xmlns:a16="http://schemas.microsoft.com/office/drawing/2014/main" id="{120AEA96-077A-790B-F5B7-3CE4FE269346}"/>
              </a:ext>
            </a:extLst>
          </p:cNvPr>
          <p:cNvSpPr/>
          <p:nvPr/>
        </p:nvSpPr>
        <p:spPr>
          <a:xfrm>
            <a:off x="1003996" y="2061827"/>
            <a:ext cx="3711300" cy="1633791"/>
          </a:xfrm>
          <a:prstGeom prst="rect">
            <a:avLst/>
          </a:prstGeom>
          <a:noFill/>
          <a:ln w="28575" cap="flat" cmpd="sng">
            <a:solidFill>
              <a:srgbClr val="0079C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2;p11">
            <a:extLst>
              <a:ext uri="{FF2B5EF4-FFF2-40B4-BE49-F238E27FC236}">
                <a16:creationId xmlns:a16="http://schemas.microsoft.com/office/drawing/2014/main" id="{FF22052A-C61E-F968-7695-C78422CB2D9E}"/>
              </a:ext>
            </a:extLst>
          </p:cNvPr>
          <p:cNvSpPr txBox="1"/>
          <p:nvPr/>
        </p:nvSpPr>
        <p:spPr>
          <a:xfrm>
            <a:off x="1003996" y="1274168"/>
            <a:ext cx="3720506"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dirty="0"/>
              <a:t>Complete these calculations. </a:t>
            </a:r>
            <a:endParaRPr dirty="0"/>
          </a:p>
        </p:txBody>
      </p:sp>
      <p:sp>
        <p:nvSpPr>
          <p:cNvPr id="9" name="Google Shape;83;p11">
            <a:extLst>
              <a:ext uri="{FF2B5EF4-FFF2-40B4-BE49-F238E27FC236}">
                <a16:creationId xmlns:a16="http://schemas.microsoft.com/office/drawing/2014/main" id="{A95B78BA-5FCC-AC96-2B88-1D3D439D0E37}"/>
              </a:ext>
            </a:extLst>
          </p:cNvPr>
          <p:cNvSpPr txBox="1"/>
          <p:nvPr/>
        </p:nvSpPr>
        <p:spPr>
          <a:xfrm>
            <a:off x="972094" y="1954777"/>
            <a:ext cx="4126200" cy="92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3" name="Google Shape;86;p11">
            <a:extLst>
              <a:ext uri="{FF2B5EF4-FFF2-40B4-BE49-F238E27FC236}">
                <a16:creationId xmlns:a16="http://schemas.microsoft.com/office/drawing/2014/main" id="{E8463FD2-5973-B4F0-3F90-63366780ECC0}"/>
              </a:ext>
            </a:extLst>
          </p:cNvPr>
          <p:cNvSpPr/>
          <p:nvPr/>
        </p:nvSpPr>
        <p:spPr>
          <a:xfrm>
            <a:off x="1551999" y="2416015"/>
            <a:ext cx="486000" cy="4731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4</a:t>
            </a:r>
            <a:endParaRPr b="1" dirty="0">
              <a:solidFill>
                <a:schemeClr val="dk1"/>
              </a:solidFill>
            </a:endParaRPr>
          </a:p>
        </p:txBody>
      </p:sp>
      <p:sp>
        <p:nvSpPr>
          <p:cNvPr id="14" name="Google Shape;87;p11">
            <a:extLst>
              <a:ext uri="{FF2B5EF4-FFF2-40B4-BE49-F238E27FC236}">
                <a16:creationId xmlns:a16="http://schemas.microsoft.com/office/drawing/2014/main" id="{B350CEB1-4A16-3CE7-9E5F-DA5D61DF9622}"/>
              </a:ext>
            </a:extLst>
          </p:cNvPr>
          <p:cNvSpPr/>
          <p:nvPr/>
        </p:nvSpPr>
        <p:spPr>
          <a:xfrm>
            <a:off x="2985171" y="2971546"/>
            <a:ext cx="486000" cy="4731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4</a:t>
            </a:r>
            <a:endParaRPr b="1" dirty="0">
              <a:solidFill>
                <a:schemeClr val="dk1"/>
              </a:solidFill>
            </a:endParaRPr>
          </a:p>
        </p:txBody>
      </p:sp>
      <p:sp>
        <p:nvSpPr>
          <p:cNvPr id="15" name="Google Shape;88;p11">
            <a:extLst>
              <a:ext uri="{FF2B5EF4-FFF2-40B4-BE49-F238E27FC236}">
                <a16:creationId xmlns:a16="http://schemas.microsoft.com/office/drawing/2014/main" id="{9BFD358D-1F81-38C1-276E-1695DFC5B9CB}"/>
              </a:ext>
            </a:extLst>
          </p:cNvPr>
          <p:cNvSpPr/>
          <p:nvPr/>
        </p:nvSpPr>
        <p:spPr>
          <a:xfrm>
            <a:off x="1213360" y="4078442"/>
            <a:ext cx="486000" cy="4731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chemeClr val="dk1"/>
                </a:solidFill>
              </a:rPr>
              <a:t>2</a:t>
            </a:r>
            <a:endParaRPr b="1">
              <a:solidFill>
                <a:schemeClr val="dk1"/>
              </a:solidFill>
            </a:endParaRPr>
          </a:p>
        </p:txBody>
      </p:sp>
      <p:sp>
        <p:nvSpPr>
          <p:cNvPr id="16" name="Google Shape;89;p11">
            <a:extLst>
              <a:ext uri="{FF2B5EF4-FFF2-40B4-BE49-F238E27FC236}">
                <a16:creationId xmlns:a16="http://schemas.microsoft.com/office/drawing/2014/main" id="{5A1A2B91-3DAB-B8C6-44CB-913BEBD7F016}"/>
              </a:ext>
            </a:extLst>
          </p:cNvPr>
          <p:cNvSpPr/>
          <p:nvPr/>
        </p:nvSpPr>
        <p:spPr>
          <a:xfrm>
            <a:off x="2185360" y="4607528"/>
            <a:ext cx="486000" cy="4731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2</a:t>
            </a:r>
            <a:endParaRPr b="1" dirty="0">
              <a:solidFill>
                <a:schemeClr val="dk1"/>
              </a:solidFill>
            </a:endParaRPr>
          </a:p>
        </p:txBody>
      </p:sp>
      <p:sp>
        <p:nvSpPr>
          <p:cNvPr id="17" name="Google Shape;90;p11">
            <a:extLst>
              <a:ext uri="{FF2B5EF4-FFF2-40B4-BE49-F238E27FC236}">
                <a16:creationId xmlns:a16="http://schemas.microsoft.com/office/drawing/2014/main" id="{9ABB483C-4DAF-D5EF-7B8D-84F2502AABCD}"/>
              </a:ext>
            </a:extLst>
          </p:cNvPr>
          <p:cNvSpPr/>
          <p:nvPr/>
        </p:nvSpPr>
        <p:spPr>
          <a:xfrm>
            <a:off x="5497605" y="2579492"/>
            <a:ext cx="486000" cy="4731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chemeClr val="dk1"/>
                </a:solidFill>
              </a:rPr>
              <a:t>9</a:t>
            </a:r>
            <a:endParaRPr b="1">
              <a:solidFill>
                <a:schemeClr val="dk1"/>
              </a:solidFill>
            </a:endParaRPr>
          </a:p>
        </p:txBody>
      </p:sp>
      <p:sp>
        <p:nvSpPr>
          <p:cNvPr id="18" name="Google Shape;91;p11">
            <a:extLst>
              <a:ext uri="{FF2B5EF4-FFF2-40B4-BE49-F238E27FC236}">
                <a16:creationId xmlns:a16="http://schemas.microsoft.com/office/drawing/2014/main" id="{4E69D31A-2EC0-8866-B453-D43C1359E1A9}"/>
              </a:ext>
            </a:extLst>
          </p:cNvPr>
          <p:cNvSpPr/>
          <p:nvPr/>
        </p:nvSpPr>
        <p:spPr>
          <a:xfrm>
            <a:off x="5505056" y="3223766"/>
            <a:ext cx="607500" cy="4731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dirty="0">
                <a:solidFill>
                  <a:schemeClr val="dk1"/>
                </a:solidFill>
              </a:rPr>
              <a:t>90</a:t>
            </a:r>
            <a:endParaRPr b="1" dirty="0">
              <a:solidFill>
                <a:schemeClr val="dk1"/>
              </a:solidFill>
            </a:endParaRPr>
          </a:p>
        </p:txBody>
      </p:sp>
      <p:sp>
        <p:nvSpPr>
          <p:cNvPr id="19" name="Google Shape;92;p11">
            <a:extLst>
              <a:ext uri="{FF2B5EF4-FFF2-40B4-BE49-F238E27FC236}">
                <a16:creationId xmlns:a16="http://schemas.microsoft.com/office/drawing/2014/main" id="{648FB06F-0727-E716-E338-2A7AC0810383}"/>
              </a:ext>
            </a:extLst>
          </p:cNvPr>
          <p:cNvSpPr/>
          <p:nvPr/>
        </p:nvSpPr>
        <p:spPr>
          <a:xfrm>
            <a:off x="5909149" y="3790144"/>
            <a:ext cx="700200" cy="4731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chemeClr val="dk1"/>
                </a:solidFill>
              </a:rPr>
              <a:t>600</a:t>
            </a:r>
            <a:endParaRPr b="1">
              <a:solidFill>
                <a:schemeClr val="dk1"/>
              </a:solidFill>
            </a:endParaRPr>
          </a:p>
        </p:txBody>
      </p:sp>
      <p:sp>
        <p:nvSpPr>
          <p:cNvPr id="20" name="Google Shape;93;p11">
            <a:extLst>
              <a:ext uri="{FF2B5EF4-FFF2-40B4-BE49-F238E27FC236}">
                <a16:creationId xmlns:a16="http://schemas.microsoft.com/office/drawing/2014/main" id="{B935B21F-1873-EE30-ED21-AD743D0FE2BA}"/>
              </a:ext>
            </a:extLst>
          </p:cNvPr>
          <p:cNvSpPr/>
          <p:nvPr/>
        </p:nvSpPr>
        <p:spPr>
          <a:xfrm>
            <a:off x="6505370" y="4357220"/>
            <a:ext cx="607500" cy="4731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chemeClr val="dk1"/>
                </a:solidFill>
              </a:rPr>
              <a:t>60</a:t>
            </a:r>
            <a:endParaRPr b="1">
              <a:solidFill>
                <a:schemeClr val="dk1"/>
              </a:solidFill>
            </a:endParaRPr>
          </a:p>
        </p:txBody>
      </p:sp>
    </p:spTree>
    <p:extLst>
      <p:ext uri="{BB962C8B-B14F-4D97-AF65-F5344CB8AC3E}">
        <p14:creationId xmlns:p14="http://schemas.microsoft.com/office/powerpoint/2010/main" val="320185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09E6B44-FBA2-085B-86F9-2A6604139C1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4603"/>
          <a:stretch/>
        </p:blipFill>
        <p:spPr>
          <a:xfrm>
            <a:off x="553550" y="1557254"/>
            <a:ext cx="1904480" cy="1741714"/>
          </a:xfrm>
          <a:prstGeom prst="rect">
            <a:avLst/>
          </a:prstGeom>
        </p:spPr>
      </p:pic>
      <p:sp>
        <p:nvSpPr>
          <p:cNvPr id="6" name="Rectangle 5"/>
          <p:cNvSpPr/>
          <p:nvPr/>
        </p:nvSpPr>
        <p:spPr>
          <a:xfrm>
            <a:off x="445574" y="702863"/>
            <a:ext cx="2956653" cy="355276"/>
          </a:xfrm>
          <a:prstGeom prst="rect">
            <a:avLst/>
          </a:prstGeom>
          <a:solidFill>
            <a:srgbClr val="072F54"/>
          </a:solidFill>
        </p:spPr>
        <p:txBody>
          <a:bodyPr wrap="square" lIns="180000" tIns="36000" rIns="180000" bIns="72000" anchor="ctr">
            <a:spAutoFit/>
          </a:bodyPr>
          <a:lstStyle/>
          <a:p>
            <a:r>
              <a:rPr lang="en-GB" sz="1600" b="1" dirty="0">
                <a:solidFill>
                  <a:schemeClr val="bg1"/>
                </a:solidFill>
              </a:rPr>
              <a:t>Insert White Rose Aim Here</a:t>
            </a:r>
          </a:p>
        </p:txBody>
      </p:sp>
      <p:pic>
        <p:nvPicPr>
          <p:cNvPr id="66" name="Picture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2250" y="532799"/>
            <a:ext cx="702000" cy="702000"/>
          </a:xfrm>
          <a:prstGeom prst="rect">
            <a:avLst/>
          </a:prstGeom>
        </p:spPr>
      </p:pic>
      <p:sp>
        <p:nvSpPr>
          <p:cNvPr id="8" name="Rectangle 7"/>
          <p:cNvSpPr/>
          <p:nvPr/>
        </p:nvSpPr>
        <p:spPr>
          <a:xfrm>
            <a:off x="445574" y="684687"/>
            <a:ext cx="2956653" cy="391628"/>
          </a:xfrm>
          <a:prstGeom prst="rect">
            <a:avLst/>
          </a:prstGeom>
          <a:solidFill>
            <a:srgbClr val="072F54"/>
          </a:solidFill>
        </p:spPr>
        <p:txBody>
          <a:bodyPr wrap="square" lIns="180000" tIns="72000" rIns="180000" bIns="72000" anchor="ctr">
            <a:spAutoFit/>
          </a:bodyPr>
          <a:lstStyle/>
          <a:p>
            <a:r>
              <a:rPr lang="en-150" sz="1600" b="1" dirty="0">
                <a:solidFill>
                  <a:schemeClr val="bg1"/>
                </a:solidFill>
              </a:rPr>
              <a:t>Factors</a:t>
            </a:r>
            <a:endParaRPr lang="en-GB" sz="1600" b="1" dirty="0">
              <a:solidFill>
                <a:schemeClr val="bg1"/>
              </a:solidFill>
            </a:endParaRPr>
          </a:p>
        </p:txBody>
      </p:sp>
      <p:sp>
        <p:nvSpPr>
          <p:cNvPr id="10" name="Rectangle 9"/>
          <p:cNvSpPr/>
          <p:nvPr/>
        </p:nvSpPr>
        <p:spPr>
          <a:xfrm>
            <a:off x="3402227" y="684687"/>
            <a:ext cx="1063301" cy="391628"/>
          </a:xfrm>
          <a:prstGeom prst="rect">
            <a:avLst/>
          </a:prstGeom>
          <a:solidFill>
            <a:srgbClr val="007AC3"/>
          </a:solidFill>
        </p:spPr>
        <p:txBody>
          <a:bodyPr wrap="square" lIns="180000" tIns="72000" rIns="180000" bIns="72000" anchor="ctr">
            <a:spAutoFit/>
          </a:bodyPr>
          <a:lstStyle/>
          <a:p>
            <a:pPr algn="ctr"/>
            <a:r>
              <a:rPr lang="en-GB" altLang="en-US" sz="1600" b="1" dirty="0">
                <a:solidFill>
                  <a:schemeClr val="bg1"/>
                </a:solidFill>
              </a:rPr>
              <a:t>Deeper</a:t>
            </a:r>
            <a:endParaRPr lang="en-GB" sz="1600" b="1" dirty="0">
              <a:solidFill>
                <a:schemeClr val="bg1"/>
              </a:solidFill>
            </a:endParaRPr>
          </a:p>
        </p:txBody>
      </p:sp>
      <p:cxnSp>
        <p:nvCxnSpPr>
          <p:cNvPr id="11" name="Straight Connector 10"/>
          <p:cNvCxnSpPr>
            <a:cxnSpLocks/>
          </p:cNvCxnSpPr>
          <p:nvPr/>
        </p:nvCxnSpPr>
        <p:spPr>
          <a:xfrm>
            <a:off x="3402227" y="618309"/>
            <a:ext cx="0" cy="53122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Google Shape;101;p12">
            <a:extLst>
              <a:ext uri="{FF2B5EF4-FFF2-40B4-BE49-F238E27FC236}">
                <a16:creationId xmlns:a16="http://schemas.microsoft.com/office/drawing/2014/main" id="{865421B3-6B07-6773-30C1-3C328C89919A}"/>
              </a:ext>
            </a:extLst>
          </p:cNvPr>
          <p:cNvSpPr txBox="1"/>
          <p:nvPr/>
        </p:nvSpPr>
        <p:spPr>
          <a:xfrm>
            <a:off x="553550" y="1143600"/>
            <a:ext cx="86151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dirty="0">
                <a:solidFill>
                  <a:schemeClr val="dk1"/>
                </a:solidFill>
              </a:rPr>
              <a:t>Bartek is identifying factors of 40.</a:t>
            </a:r>
            <a:endParaRPr dirty="0">
              <a:solidFill>
                <a:schemeClr val="dk1"/>
              </a:solidFill>
            </a:endParaRPr>
          </a:p>
        </p:txBody>
      </p:sp>
      <p:sp>
        <p:nvSpPr>
          <p:cNvPr id="3" name="Google Shape;102;p12">
            <a:extLst>
              <a:ext uri="{FF2B5EF4-FFF2-40B4-BE49-F238E27FC236}">
                <a16:creationId xmlns:a16="http://schemas.microsoft.com/office/drawing/2014/main" id="{9228B304-9D13-D218-28C4-A5EDD2FC207C}"/>
              </a:ext>
            </a:extLst>
          </p:cNvPr>
          <p:cNvSpPr/>
          <p:nvPr/>
        </p:nvSpPr>
        <p:spPr>
          <a:xfrm>
            <a:off x="2618200" y="1779630"/>
            <a:ext cx="3053257" cy="1140300"/>
          </a:xfrm>
          <a:prstGeom prst="wedgeRectCallout">
            <a:avLst>
              <a:gd name="adj1" fmla="val -64955"/>
              <a:gd name="adj2" fmla="val 13113"/>
            </a:avLst>
          </a:prstGeom>
          <a:solidFill>
            <a:srgbClr val="FFE76D"/>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GB" dirty="0"/>
              <a:t>25 and 15 are factors of 40. </a:t>
            </a:r>
            <a:endParaRPr dirty="0"/>
          </a:p>
        </p:txBody>
      </p:sp>
      <p:sp>
        <p:nvSpPr>
          <p:cNvPr id="4" name="Google Shape;103;p12">
            <a:extLst>
              <a:ext uri="{FF2B5EF4-FFF2-40B4-BE49-F238E27FC236}">
                <a16:creationId xmlns:a16="http://schemas.microsoft.com/office/drawing/2014/main" id="{67F77CDF-A344-5103-145C-CDD04F009D5D}"/>
              </a:ext>
            </a:extLst>
          </p:cNvPr>
          <p:cNvSpPr txBox="1"/>
          <p:nvPr/>
        </p:nvSpPr>
        <p:spPr>
          <a:xfrm>
            <a:off x="634525" y="4462312"/>
            <a:ext cx="7651059" cy="1777379"/>
          </a:xfrm>
          <a:prstGeom prst="rect">
            <a:avLst/>
          </a:prstGeom>
          <a:no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dirty="0">
                <a:solidFill>
                  <a:schemeClr val="dk1"/>
                </a:solidFill>
              </a:rPr>
              <a:t>Factors are whole numbers that can be multiplied by another factor to make the given number or product.</a:t>
            </a:r>
            <a:endParaRPr b="1" dirty="0">
              <a:solidFill>
                <a:schemeClr val="dk1"/>
              </a:solidFill>
            </a:endParaRPr>
          </a:p>
          <a:p>
            <a:pPr marL="0" lvl="0" indent="0" algn="l" rtl="0">
              <a:lnSpc>
                <a:spcPct val="115000"/>
              </a:lnSpc>
              <a:spcBef>
                <a:spcPts val="0"/>
              </a:spcBef>
              <a:spcAft>
                <a:spcPts val="0"/>
              </a:spcAft>
              <a:buNone/>
            </a:pPr>
            <a:r>
              <a:rPr lang="en-GB" b="1" dirty="0">
                <a:solidFill>
                  <a:schemeClr val="dk1"/>
                </a:solidFill>
              </a:rPr>
              <a:t>(factor × factor = product)</a:t>
            </a:r>
            <a:endParaRPr b="1" dirty="0">
              <a:solidFill>
                <a:schemeClr val="dk1"/>
              </a:solidFill>
            </a:endParaRPr>
          </a:p>
          <a:p>
            <a:pPr lvl="0">
              <a:lnSpc>
                <a:spcPct val="115000"/>
              </a:lnSpc>
            </a:pPr>
            <a:r>
              <a:rPr lang="en-GB" b="1" dirty="0">
                <a:solidFill>
                  <a:schemeClr val="dk1"/>
                </a:solidFill>
              </a:rPr>
              <a:t>Bartek is thinking of numbers that add together to make 40 rather than </a:t>
            </a:r>
            <a:r>
              <a:rPr lang="en-US" b="1" dirty="0"/>
              <a:t>the factors of 40</a:t>
            </a:r>
            <a:r>
              <a:rPr lang="en-GB" b="1" dirty="0">
                <a:solidFill>
                  <a:schemeClr val="dk1"/>
                </a:solidFill>
              </a:rPr>
              <a:t>.</a:t>
            </a:r>
            <a:endParaRPr b="1" dirty="0"/>
          </a:p>
        </p:txBody>
      </p:sp>
      <p:sp>
        <p:nvSpPr>
          <p:cNvPr id="5" name="Google Shape;105;p12">
            <a:extLst>
              <a:ext uri="{FF2B5EF4-FFF2-40B4-BE49-F238E27FC236}">
                <a16:creationId xmlns:a16="http://schemas.microsoft.com/office/drawing/2014/main" id="{EFBB8A0D-7F5B-2F26-2F2E-2CDAA68E4D11}"/>
              </a:ext>
            </a:extLst>
          </p:cNvPr>
          <p:cNvSpPr txBox="1"/>
          <p:nvPr/>
        </p:nvSpPr>
        <p:spPr>
          <a:xfrm>
            <a:off x="634525" y="3856649"/>
            <a:ext cx="52515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t>Explain the mistake he has made.</a:t>
            </a:r>
            <a:endParaRPr/>
          </a:p>
        </p:txBody>
      </p:sp>
      <p:sp>
        <p:nvSpPr>
          <p:cNvPr id="7" name="Google Shape;107;p12">
            <a:extLst>
              <a:ext uri="{FF2B5EF4-FFF2-40B4-BE49-F238E27FC236}">
                <a16:creationId xmlns:a16="http://schemas.microsoft.com/office/drawing/2014/main" id="{21D63C45-A436-FFD7-DA9C-EE934B79EC4E}"/>
              </a:ext>
            </a:extLst>
          </p:cNvPr>
          <p:cNvSpPr txBox="1"/>
          <p:nvPr/>
        </p:nvSpPr>
        <p:spPr>
          <a:xfrm>
            <a:off x="445574" y="3094325"/>
            <a:ext cx="2172626" cy="439800"/>
          </a:xfrm>
          <a:prstGeom prst="rect">
            <a:avLst/>
          </a:prstGeom>
          <a:solidFill>
            <a:srgbClr val="EE73AA"/>
          </a:solidFill>
          <a:ln>
            <a:solidFill>
              <a:srgbClr val="EE73AA"/>
            </a:solidFill>
          </a:ln>
        </p:spPr>
        <p:txBody>
          <a:bodyPr spcFirstLastPara="1" wrap="square" lIns="91425" tIns="91425" rIns="91425" bIns="91425" anchor="t" anchorCtr="0">
            <a:noAutofit/>
          </a:bodyPr>
          <a:lstStyle/>
          <a:p>
            <a:pPr marL="0" lvl="0" indent="0" algn="r" rtl="0">
              <a:spcBef>
                <a:spcPts val="0"/>
              </a:spcBef>
              <a:spcAft>
                <a:spcPts val="0"/>
              </a:spcAft>
              <a:buNone/>
            </a:pPr>
            <a:r>
              <a:rPr lang="en-GB" dirty="0">
                <a:solidFill>
                  <a:schemeClr val="bg1"/>
                </a:solidFill>
              </a:rPr>
              <a:t>Bartek</a:t>
            </a:r>
            <a:endParaRPr dirty="0">
              <a:solidFill>
                <a:schemeClr val="bg1"/>
              </a:solidFill>
            </a:endParaRPr>
          </a:p>
        </p:txBody>
      </p:sp>
    </p:spTree>
    <p:extLst>
      <p:ext uri="{BB962C8B-B14F-4D97-AF65-F5344CB8AC3E}">
        <p14:creationId xmlns:p14="http://schemas.microsoft.com/office/powerpoint/2010/main" val="254723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45574" y="702863"/>
            <a:ext cx="2956653" cy="355276"/>
          </a:xfrm>
          <a:prstGeom prst="rect">
            <a:avLst/>
          </a:prstGeom>
          <a:solidFill>
            <a:srgbClr val="072F54"/>
          </a:solidFill>
        </p:spPr>
        <p:txBody>
          <a:bodyPr wrap="square" lIns="180000" tIns="36000" rIns="180000" bIns="72000" anchor="ctr">
            <a:spAutoFit/>
          </a:bodyPr>
          <a:lstStyle/>
          <a:p>
            <a:r>
              <a:rPr lang="en-GB" sz="1600" b="1" dirty="0">
                <a:solidFill>
                  <a:schemeClr val="bg1"/>
                </a:solidFill>
              </a:rPr>
              <a:t>Insert White Rose Aim Here</a:t>
            </a:r>
          </a:p>
        </p:txBody>
      </p:sp>
      <p:pic>
        <p:nvPicPr>
          <p:cNvPr id="66" name="Picture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2250" y="532799"/>
            <a:ext cx="702000" cy="702000"/>
          </a:xfrm>
          <a:prstGeom prst="rect">
            <a:avLst/>
          </a:prstGeom>
        </p:spPr>
      </p:pic>
      <p:sp>
        <p:nvSpPr>
          <p:cNvPr id="8" name="Rectangle 7"/>
          <p:cNvSpPr/>
          <p:nvPr/>
        </p:nvSpPr>
        <p:spPr>
          <a:xfrm>
            <a:off x="445574" y="684687"/>
            <a:ext cx="2956653" cy="391628"/>
          </a:xfrm>
          <a:prstGeom prst="rect">
            <a:avLst/>
          </a:prstGeom>
          <a:solidFill>
            <a:srgbClr val="072F54"/>
          </a:solidFill>
        </p:spPr>
        <p:txBody>
          <a:bodyPr wrap="square" lIns="180000" tIns="72000" rIns="180000" bIns="72000" anchor="ctr">
            <a:spAutoFit/>
          </a:bodyPr>
          <a:lstStyle/>
          <a:p>
            <a:r>
              <a:rPr lang="en-150" sz="1600" b="1" dirty="0">
                <a:solidFill>
                  <a:schemeClr val="bg1"/>
                </a:solidFill>
              </a:rPr>
              <a:t>Factors</a:t>
            </a:r>
            <a:endParaRPr lang="en-GB" sz="1600" b="1" dirty="0">
              <a:solidFill>
                <a:schemeClr val="bg1"/>
              </a:solidFill>
            </a:endParaRPr>
          </a:p>
        </p:txBody>
      </p:sp>
      <p:sp>
        <p:nvSpPr>
          <p:cNvPr id="10" name="Rectangle 9"/>
          <p:cNvSpPr/>
          <p:nvPr/>
        </p:nvSpPr>
        <p:spPr>
          <a:xfrm>
            <a:off x="3402227" y="684687"/>
            <a:ext cx="1063301" cy="391628"/>
          </a:xfrm>
          <a:prstGeom prst="rect">
            <a:avLst/>
          </a:prstGeom>
          <a:solidFill>
            <a:srgbClr val="007AC3"/>
          </a:solidFill>
        </p:spPr>
        <p:txBody>
          <a:bodyPr wrap="square" lIns="180000" tIns="72000" rIns="180000" bIns="72000" anchor="ctr">
            <a:spAutoFit/>
          </a:bodyPr>
          <a:lstStyle/>
          <a:p>
            <a:pPr algn="ctr"/>
            <a:r>
              <a:rPr lang="en-GB" altLang="en-US" sz="1600" b="1" dirty="0">
                <a:solidFill>
                  <a:schemeClr val="bg1"/>
                </a:solidFill>
              </a:rPr>
              <a:t>Deeper</a:t>
            </a:r>
            <a:endParaRPr lang="en-GB" sz="1600" b="1" dirty="0">
              <a:solidFill>
                <a:schemeClr val="bg1"/>
              </a:solidFill>
            </a:endParaRPr>
          </a:p>
        </p:txBody>
      </p:sp>
      <p:cxnSp>
        <p:nvCxnSpPr>
          <p:cNvPr id="11" name="Straight Connector 10"/>
          <p:cNvCxnSpPr>
            <a:cxnSpLocks/>
          </p:cNvCxnSpPr>
          <p:nvPr/>
        </p:nvCxnSpPr>
        <p:spPr>
          <a:xfrm>
            <a:off x="3402227" y="618309"/>
            <a:ext cx="0" cy="53122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Google Shape;116;p13">
            <a:extLst>
              <a:ext uri="{FF2B5EF4-FFF2-40B4-BE49-F238E27FC236}">
                <a16:creationId xmlns:a16="http://schemas.microsoft.com/office/drawing/2014/main" id="{421D584D-E5F3-E9EC-8A90-D308DF8B93B6}"/>
              </a:ext>
            </a:extLst>
          </p:cNvPr>
          <p:cNvSpPr txBox="1"/>
          <p:nvPr/>
        </p:nvSpPr>
        <p:spPr>
          <a:xfrm>
            <a:off x="569250" y="1182568"/>
            <a:ext cx="8615100" cy="7386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dirty="0">
                <a:solidFill>
                  <a:schemeClr val="dk1"/>
                </a:solidFill>
              </a:rPr>
              <a:t>Is each statement true or false?</a:t>
            </a: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Explain your answers. </a:t>
            </a:r>
            <a:endParaRPr dirty="0">
              <a:solidFill>
                <a:schemeClr val="dk1"/>
              </a:solidFill>
            </a:endParaRPr>
          </a:p>
        </p:txBody>
      </p:sp>
      <p:sp>
        <p:nvSpPr>
          <p:cNvPr id="3" name="Google Shape;117;p13">
            <a:extLst>
              <a:ext uri="{FF2B5EF4-FFF2-40B4-BE49-F238E27FC236}">
                <a16:creationId xmlns:a16="http://schemas.microsoft.com/office/drawing/2014/main" id="{D30E8FB6-4AB2-E1AC-E18D-AE5B5DAA961F}"/>
              </a:ext>
            </a:extLst>
          </p:cNvPr>
          <p:cNvSpPr txBox="1"/>
          <p:nvPr/>
        </p:nvSpPr>
        <p:spPr>
          <a:xfrm>
            <a:off x="635950" y="2140852"/>
            <a:ext cx="7968300" cy="461635"/>
          </a:xfrm>
          <a:prstGeom prst="rect">
            <a:avLst/>
          </a:prstGeom>
          <a:solidFill>
            <a:srgbClr val="AFDEF9"/>
          </a:solidFill>
          <a:ln w="9525" cap="flat" cmpd="sng">
            <a:no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dirty="0"/>
              <a:t>Odd numbers have fewer factors than even numbers.</a:t>
            </a:r>
            <a:endParaRPr dirty="0"/>
          </a:p>
        </p:txBody>
      </p:sp>
      <p:sp>
        <p:nvSpPr>
          <p:cNvPr id="4" name="Google Shape;118;p13">
            <a:extLst>
              <a:ext uri="{FF2B5EF4-FFF2-40B4-BE49-F238E27FC236}">
                <a16:creationId xmlns:a16="http://schemas.microsoft.com/office/drawing/2014/main" id="{BE89F02D-93F1-BFB2-3410-5C9937D39BF0}"/>
              </a:ext>
            </a:extLst>
          </p:cNvPr>
          <p:cNvSpPr txBox="1"/>
          <p:nvPr/>
        </p:nvSpPr>
        <p:spPr>
          <a:xfrm>
            <a:off x="635950" y="2788181"/>
            <a:ext cx="7968300" cy="738633"/>
          </a:xfrm>
          <a:prstGeom prst="rect">
            <a:avLst/>
          </a:prstGeom>
          <a:no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b="1" dirty="0">
                <a:solidFill>
                  <a:schemeClr val="dk1"/>
                </a:solidFill>
              </a:rPr>
              <a:t>This is false. Odd and even numbers can have the same number of factors. For example, 21 has 4 factors and so does 22.</a:t>
            </a:r>
            <a:endParaRPr b="1" dirty="0"/>
          </a:p>
        </p:txBody>
      </p:sp>
      <p:sp>
        <p:nvSpPr>
          <p:cNvPr id="5" name="Google Shape;120;p13">
            <a:extLst>
              <a:ext uri="{FF2B5EF4-FFF2-40B4-BE49-F238E27FC236}">
                <a16:creationId xmlns:a16="http://schemas.microsoft.com/office/drawing/2014/main" id="{2D93B7B1-5AC6-6275-0965-1D7FB5AE9226}"/>
              </a:ext>
            </a:extLst>
          </p:cNvPr>
          <p:cNvSpPr txBox="1"/>
          <p:nvPr/>
        </p:nvSpPr>
        <p:spPr>
          <a:xfrm>
            <a:off x="635950" y="4103294"/>
            <a:ext cx="7968300" cy="461635"/>
          </a:xfrm>
          <a:prstGeom prst="rect">
            <a:avLst/>
          </a:prstGeom>
          <a:solidFill>
            <a:srgbClr val="AFDEF9"/>
          </a:solidFill>
          <a:ln w="9525" cap="flat" cmpd="sng">
            <a:no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a:t>12 is the only number less than 20 that has 6 factors.</a:t>
            </a:r>
            <a:endParaRPr/>
          </a:p>
        </p:txBody>
      </p:sp>
      <p:sp>
        <p:nvSpPr>
          <p:cNvPr id="7" name="Google Shape;121;p13">
            <a:extLst>
              <a:ext uri="{FF2B5EF4-FFF2-40B4-BE49-F238E27FC236}">
                <a16:creationId xmlns:a16="http://schemas.microsoft.com/office/drawing/2014/main" id="{25CF483A-B948-DFA5-EDA9-71AB82E1C30B}"/>
              </a:ext>
            </a:extLst>
          </p:cNvPr>
          <p:cNvSpPr txBox="1"/>
          <p:nvPr/>
        </p:nvSpPr>
        <p:spPr>
          <a:xfrm>
            <a:off x="635950" y="4782713"/>
            <a:ext cx="7968300" cy="461635"/>
          </a:xfrm>
          <a:prstGeom prst="rect">
            <a:avLst/>
          </a:prstGeom>
          <a:no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b="1"/>
              <a:t>This is false because 18 also has 6 factors which are 1, 18, 2, 9, 3 and 6. </a:t>
            </a:r>
            <a:endParaRPr b="1"/>
          </a:p>
        </p:txBody>
      </p:sp>
    </p:spTree>
    <p:extLst>
      <p:ext uri="{BB962C8B-B14F-4D97-AF65-F5344CB8AC3E}">
        <p14:creationId xmlns:p14="http://schemas.microsoft.com/office/powerpoint/2010/main" val="123327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artoon of a child with his hand on his chin&#10;&#10;Description automatically generated">
            <a:extLst>
              <a:ext uri="{FF2B5EF4-FFF2-40B4-BE49-F238E27FC236}">
                <a16:creationId xmlns:a16="http://schemas.microsoft.com/office/drawing/2014/main" id="{7E06457D-6761-2481-C47B-88AB957FE8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573" y="1581594"/>
            <a:ext cx="1797706" cy="1951124"/>
          </a:xfrm>
          <a:prstGeom prst="rect">
            <a:avLst/>
          </a:prstGeom>
        </p:spPr>
      </p:pic>
      <p:sp>
        <p:nvSpPr>
          <p:cNvPr id="6" name="Rectangle 5"/>
          <p:cNvSpPr/>
          <p:nvPr/>
        </p:nvSpPr>
        <p:spPr>
          <a:xfrm>
            <a:off x="445574" y="684687"/>
            <a:ext cx="2956653" cy="391628"/>
          </a:xfrm>
          <a:prstGeom prst="rect">
            <a:avLst/>
          </a:prstGeom>
          <a:solidFill>
            <a:srgbClr val="072F54"/>
          </a:solidFill>
        </p:spPr>
        <p:txBody>
          <a:bodyPr wrap="square" lIns="180000" tIns="72000" rIns="180000" bIns="72000" anchor="ctr">
            <a:spAutoFit/>
          </a:bodyPr>
          <a:lstStyle/>
          <a:p>
            <a:r>
              <a:rPr lang="en-150" sz="1600" b="1" dirty="0">
                <a:solidFill>
                  <a:schemeClr val="bg1"/>
                </a:solidFill>
              </a:rPr>
              <a:t>Factors</a:t>
            </a:r>
            <a:endParaRPr lang="en-GB" sz="1600" b="1" dirty="0">
              <a:solidFill>
                <a:schemeClr val="bg1"/>
              </a:solidFill>
            </a:endParaRPr>
          </a:p>
        </p:txBody>
      </p:sp>
      <p:pic>
        <p:nvPicPr>
          <p:cNvPr id="74" name="Picture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2250" y="532799"/>
            <a:ext cx="702000" cy="702000"/>
          </a:xfrm>
          <a:prstGeom prst="rect">
            <a:avLst/>
          </a:prstGeom>
        </p:spPr>
      </p:pic>
      <p:sp>
        <p:nvSpPr>
          <p:cNvPr id="75" name="Rectangle 74"/>
          <p:cNvSpPr/>
          <p:nvPr/>
        </p:nvSpPr>
        <p:spPr>
          <a:xfrm>
            <a:off x="3402227" y="684687"/>
            <a:ext cx="1141417" cy="391628"/>
          </a:xfrm>
          <a:prstGeom prst="rect">
            <a:avLst/>
          </a:prstGeom>
          <a:solidFill>
            <a:srgbClr val="00529C"/>
          </a:solidFill>
        </p:spPr>
        <p:txBody>
          <a:bodyPr wrap="square" lIns="180000" tIns="72000" rIns="180000" bIns="72000" anchor="ctr">
            <a:spAutoFit/>
          </a:bodyPr>
          <a:lstStyle/>
          <a:p>
            <a:pPr algn="ctr"/>
            <a:r>
              <a:rPr lang="en-GB" altLang="en-US" sz="1600" b="1" dirty="0">
                <a:solidFill>
                  <a:schemeClr val="bg1"/>
                </a:solidFill>
              </a:rPr>
              <a:t>Deepest</a:t>
            </a:r>
            <a:endParaRPr lang="en-GB" sz="1600" b="1" dirty="0">
              <a:solidFill>
                <a:schemeClr val="bg1"/>
              </a:solidFill>
            </a:endParaRPr>
          </a:p>
        </p:txBody>
      </p:sp>
      <p:cxnSp>
        <p:nvCxnSpPr>
          <p:cNvPr id="8" name="Straight Connector 7"/>
          <p:cNvCxnSpPr>
            <a:cxnSpLocks/>
          </p:cNvCxnSpPr>
          <p:nvPr/>
        </p:nvCxnSpPr>
        <p:spPr>
          <a:xfrm>
            <a:off x="3402227" y="609600"/>
            <a:ext cx="0" cy="62519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Google Shape;131;p14">
            <a:extLst>
              <a:ext uri="{FF2B5EF4-FFF2-40B4-BE49-F238E27FC236}">
                <a16:creationId xmlns:a16="http://schemas.microsoft.com/office/drawing/2014/main" id="{E26B3211-B88D-9A21-A66D-83BDD76795CD}"/>
              </a:ext>
            </a:extLst>
          </p:cNvPr>
          <p:cNvSpPr txBox="1"/>
          <p:nvPr/>
        </p:nvSpPr>
        <p:spPr>
          <a:xfrm>
            <a:off x="601300" y="1206625"/>
            <a:ext cx="77649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dirty="0">
                <a:solidFill>
                  <a:schemeClr val="dk1"/>
                </a:solidFill>
              </a:rPr>
              <a:t>Solve this problem.</a:t>
            </a:r>
            <a:endParaRPr dirty="0"/>
          </a:p>
        </p:txBody>
      </p:sp>
      <p:sp>
        <p:nvSpPr>
          <p:cNvPr id="3" name="Google Shape;132;p14">
            <a:extLst>
              <a:ext uri="{FF2B5EF4-FFF2-40B4-BE49-F238E27FC236}">
                <a16:creationId xmlns:a16="http://schemas.microsoft.com/office/drawing/2014/main" id="{43A93B5C-67F8-22FF-67D4-0CE21241749D}"/>
              </a:ext>
            </a:extLst>
          </p:cNvPr>
          <p:cNvSpPr txBox="1"/>
          <p:nvPr/>
        </p:nvSpPr>
        <p:spPr>
          <a:xfrm>
            <a:off x="445573" y="3198182"/>
            <a:ext cx="1852051" cy="461635"/>
          </a:xfrm>
          <a:prstGeom prst="rect">
            <a:avLst/>
          </a:prstGeom>
          <a:solidFill>
            <a:srgbClr val="EE73AA"/>
          </a:solidFill>
          <a:ln>
            <a:solidFill>
              <a:srgbClr val="EE73AA"/>
            </a:solidFill>
          </a:ln>
        </p:spPr>
        <p:txBody>
          <a:bodyPr spcFirstLastPara="1" wrap="square" lIns="91425" tIns="91425" rIns="91425" bIns="91425" anchor="t" anchorCtr="0">
            <a:spAutoFit/>
          </a:bodyPr>
          <a:lstStyle/>
          <a:p>
            <a:pPr marL="0" lvl="0" indent="0" algn="r" rtl="0">
              <a:spcBef>
                <a:spcPts val="0"/>
              </a:spcBef>
              <a:spcAft>
                <a:spcPts val="0"/>
              </a:spcAft>
              <a:buNone/>
            </a:pPr>
            <a:r>
              <a:rPr lang="en-GB" dirty="0">
                <a:solidFill>
                  <a:schemeClr val="bg1"/>
                </a:solidFill>
              </a:rPr>
              <a:t>Zeke</a:t>
            </a:r>
            <a:endParaRPr dirty="0">
              <a:solidFill>
                <a:schemeClr val="bg1"/>
              </a:solidFill>
            </a:endParaRPr>
          </a:p>
        </p:txBody>
      </p:sp>
      <p:sp>
        <p:nvSpPr>
          <p:cNvPr id="4" name="Google Shape;134;p14">
            <a:extLst>
              <a:ext uri="{FF2B5EF4-FFF2-40B4-BE49-F238E27FC236}">
                <a16:creationId xmlns:a16="http://schemas.microsoft.com/office/drawing/2014/main" id="{951FD235-7C55-73D2-CCD9-735D013EA0C3}"/>
              </a:ext>
            </a:extLst>
          </p:cNvPr>
          <p:cNvSpPr txBox="1"/>
          <p:nvPr/>
        </p:nvSpPr>
        <p:spPr>
          <a:xfrm>
            <a:off x="619500" y="3768001"/>
            <a:ext cx="7984750" cy="7386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dirty="0">
                <a:solidFill>
                  <a:schemeClr val="dk1"/>
                </a:solidFill>
              </a:rPr>
              <a:t>How old could Zeke’s brother be? </a:t>
            </a:r>
            <a:endParaRPr lang="en-150"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Find all possibilities. </a:t>
            </a:r>
            <a:endParaRPr sz="2000" dirty="0"/>
          </a:p>
        </p:txBody>
      </p:sp>
      <p:sp>
        <p:nvSpPr>
          <p:cNvPr id="5" name="Google Shape;135;p14">
            <a:extLst>
              <a:ext uri="{FF2B5EF4-FFF2-40B4-BE49-F238E27FC236}">
                <a16:creationId xmlns:a16="http://schemas.microsoft.com/office/drawing/2014/main" id="{2A077190-D713-1E50-F626-9992B24806A7}"/>
              </a:ext>
            </a:extLst>
          </p:cNvPr>
          <p:cNvSpPr/>
          <p:nvPr/>
        </p:nvSpPr>
        <p:spPr>
          <a:xfrm>
            <a:off x="2645239" y="1750141"/>
            <a:ext cx="5319000" cy="1533600"/>
          </a:xfrm>
          <a:prstGeom prst="wedgeRectCallout">
            <a:avLst>
              <a:gd name="adj1" fmla="val -62357"/>
              <a:gd name="adj2" fmla="val -3116"/>
            </a:avLst>
          </a:prstGeom>
          <a:solidFill>
            <a:srgbClr val="FFE76D"/>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rPr>
              <a:t>This year, my brother’s age is a factor of 24. Next year, his age will be a factor of 63.</a:t>
            </a:r>
            <a:endParaRPr/>
          </a:p>
        </p:txBody>
      </p:sp>
      <p:sp>
        <p:nvSpPr>
          <p:cNvPr id="7" name="Google Shape;136;p14">
            <a:extLst>
              <a:ext uri="{FF2B5EF4-FFF2-40B4-BE49-F238E27FC236}">
                <a16:creationId xmlns:a16="http://schemas.microsoft.com/office/drawing/2014/main" id="{7A4ACC65-8396-1C36-5A9A-AE3FC7741AB7}"/>
              </a:ext>
            </a:extLst>
          </p:cNvPr>
          <p:cNvSpPr txBox="1"/>
          <p:nvPr/>
        </p:nvSpPr>
        <p:spPr>
          <a:xfrm>
            <a:off x="619500" y="4612334"/>
            <a:ext cx="6997125" cy="1480557"/>
          </a:xfrm>
          <a:prstGeom prst="rect">
            <a:avLst/>
          </a:prstGeom>
          <a:noFill/>
          <a:ln w="28575" cap="flat" cmpd="sng">
            <a:solidFill>
              <a:srgbClr val="689429"/>
            </a:solidFill>
            <a:prstDash val="solid"/>
            <a:round/>
            <a:headEnd type="none" w="sm" len="sm"/>
            <a:tailEnd type="none" w="sm" len="sm"/>
          </a:ln>
        </p:spPr>
        <p:txBody>
          <a:bodyPr spcFirstLastPara="1" wrap="square" lIns="91425" tIns="91425" rIns="91425" bIns="91425" anchor="t" anchorCtr="0">
            <a:noAutofit/>
          </a:bodyPr>
          <a:lstStyle/>
          <a:p>
            <a:pPr lvl="0">
              <a:lnSpc>
                <a:spcPct val="115000"/>
              </a:lnSpc>
              <a:buClr>
                <a:schemeClr val="dk1"/>
              </a:buClr>
              <a:buSzPts val="1100"/>
            </a:pPr>
            <a:r>
              <a:rPr lang="en-GB" b="1" dirty="0">
                <a:solidFill>
                  <a:schemeClr val="dk1"/>
                </a:solidFill>
              </a:rPr>
              <a:t>Factors of 24: 1, 24, 2, 12, 3, 8, 4, 6</a:t>
            </a:r>
            <a:endParaRPr b="1" dirty="0">
              <a:solidFill>
                <a:schemeClr val="dk1"/>
              </a:solidFill>
            </a:endParaRPr>
          </a:p>
          <a:p>
            <a:pPr lvl="0">
              <a:lnSpc>
                <a:spcPct val="115000"/>
              </a:lnSpc>
            </a:pPr>
            <a:r>
              <a:rPr lang="en-GB" b="1" dirty="0">
                <a:solidFill>
                  <a:schemeClr val="dk1"/>
                </a:solidFill>
              </a:rPr>
              <a:t>Factors of 63: 1, 63, 3, 21, 7, 9</a:t>
            </a:r>
          </a:p>
          <a:p>
            <a:pPr lvl="0">
              <a:lnSpc>
                <a:spcPct val="115000"/>
              </a:lnSpc>
            </a:pPr>
            <a:endParaRPr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b="1" dirty="0">
                <a:solidFill>
                  <a:schemeClr val="dk1"/>
                </a:solidFill>
              </a:rPr>
              <a:t>Zeke’s brother could be 2, 6 or 8 years old.</a:t>
            </a:r>
            <a:endParaRPr b="1" dirty="0">
              <a:solidFill>
                <a:schemeClr val="dk1"/>
              </a:solidFill>
            </a:endParaRPr>
          </a:p>
          <a:p>
            <a:pPr marL="0" lvl="0" indent="0" algn="l" rtl="0">
              <a:spcBef>
                <a:spcPts val="0"/>
              </a:spcBef>
              <a:spcAft>
                <a:spcPts val="0"/>
              </a:spcAft>
              <a:buNone/>
            </a:pPr>
            <a:endParaRPr sz="1400" dirty="0"/>
          </a:p>
        </p:txBody>
      </p:sp>
    </p:spTree>
    <p:extLst>
      <p:ext uri="{BB962C8B-B14F-4D97-AF65-F5344CB8AC3E}">
        <p14:creationId xmlns:p14="http://schemas.microsoft.com/office/powerpoint/2010/main" val="419513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C3F129B-2D47-483A-A90C-799D2C477CF6}"/>
              </a:ext>
            </a:extLst>
          </p:cNvPr>
          <p:cNvSpPr/>
          <p:nvPr/>
        </p:nvSpPr>
        <p:spPr>
          <a:xfrm>
            <a:off x="4563663" y="1819414"/>
            <a:ext cx="3824688" cy="4273409"/>
          </a:xfrm>
          <a:prstGeom prst="rect">
            <a:avLst/>
          </a:prstGeom>
          <a:solidFill>
            <a:srgbClr val="4EB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755650" y="1822827"/>
            <a:ext cx="3816349" cy="4269997"/>
          </a:xfrm>
          <a:prstGeom prst="rect">
            <a:avLst/>
          </a:prstGeom>
          <a:solidFill>
            <a:srgbClr val="007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755649" y="1364071"/>
            <a:ext cx="7632701" cy="458757"/>
          </a:xfrm>
          <a:prstGeom prst="rect">
            <a:avLst/>
          </a:prstGeom>
          <a:solidFill>
            <a:srgbClr val="C7E8FD"/>
          </a:solidFill>
        </p:spPr>
        <p:txBody>
          <a:bodyPr wrap="square" lIns="72000" tIns="72000" rIns="72000" bIns="108000" anchor="ctr" anchorCtr="0">
            <a:spAutoFit/>
          </a:bodyPr>
          <a:lstStyle/>
          <a:p>
            <a:pPr algn="ctr"/>
            <a:r>
              <a:rPr lang="en-GB" dirty="0"/>
              <a:t>Dive in by completing your own activity!</a:t>
            </a:r>
          </a:p>
        </p:txBody>
      </p:sp>
      <p:pic>
        <p:nvPicPr>
          <p:cNvPr id="6" name="Picture 5">
            <a:extLst>
              <a:ext uri="{FF2B5EF4-FFF2-40B4-BE49-F238E27FC236}">
                <a16:creationId xmlns:a16="http://schemas.microsoft.com/office/drawing/2014/main" id="{61B74EBF-AD1B-4DC1-AB71-6B21B868FC7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355" t="500" r="27421" b="1"/>
          <a:stretch/>
        </p:blipFill>
        <p:spPr>
          <a:xfrm>
            <a:off x="755650" y="1819415"/>
            <a:ext cx="3818059" cy="4273409"/>
          </a:xfrm>
          <a:prstGeom prst="rect">
            <a:avLst/>
          </a:prstGeom>
        </p:spPr>
      </p:pic>
      <p:pic>
        <p:nvPicPr>
          <p:cNvPr id="21" name="Picture 20">
            <a:extLst>
              <a:ext uri="{FF2B5EF4-FFF2-40B4-BE49-F238E27FC236}">
                <a16:creationId xmlns:a16="http://schemas.microsoft.com/office/drawing/2014/main" id="{23B3C386-037D-47BC-B81B-E45DB0C567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682710" y="2031728"/>
            <a:ext cx="2720916" cy="3848779"/>
          </a:xfrm>
          <a:prstGeom prst="rect">
            <a:avLst/>
          </a:prstGeom>
          <a:effectLst>
            <a:outerShdw blurRad="63500" sx="102000" sy="102000" algn="ctr" rotWithShape="0">
              <a:prstClr val="black">
                <a:alpha val="20000"/>
              </a:prstClr>
            </a:outerShdw>
          </a:effectLst>
        </p:spPr>
      </p:pic>
      <p:pic>
        <p:nvPicPr>
          <p:cNvPr id="19" name="Picture 18">
            <a:extLst>
              <a:ext uri="{FF2B5EF4-FFF2-40B4-BE49-F238E27FC236}">
                <a16:creationId xmlns:a16="http://schemas.microsoft.com/office/drawing/2014/main" id="{23B3C386-037D-47BC-B81B-E45DB0C5678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46" r="51194"/>
          <a:stretch/>
        </p:blipFill>
        <p:spPr>
          <a:xfrm rot="1560000">
            <a:off x="2562201" y="2850129"/>
            <a:ext cx="720000" cy="2132392"/>
          </a:xfrm>
          <a:prstGeom prst="rect">
            <a:avLst/>
          </a:prstGeom>
          <a:effectLst/>
        </p:spPr>
      </p:pic>
      <p:sp>
        <p:nvSpPr>
          <p:cNvPr id="14" name="Rectangle 13"/>
          <p:cNvSpPr/>
          <p:nvPr/>
        </p:nvSpPr>
        <p:spPr>
          <a:xfrm>
            <a:off x="445574" y="684687"/>
            <a:ext cx="2956653" cy="391628"/>
          </a:xfrm>
          <a:prstGeom prst="rect">
            <a:avLst/>
          </a:prstGeom>
          <a:solidFill>
            <a:srgbClr val="072F54"/>
          </a:solidFill>
        </p:spPr>
        <p:txBody>
          <a:bodyPr wrap="square" lIns="180000" tIns="72000" rIns="180000" bIns="72000" anchor="ctr">
            <a:spAutoFit/>
          </a:bodyPr>
          <a:lstStyle/>
          <a:p>
            <a:r>
              <a:rPr lang="en-150" sz="1600" b="1" dirty="0">
                <a:solidFill>
                  <a:schemeClr val="bg1"/>
                </a:solidFill>
              </a:rPr>
              <a:t>Factors</a:t>
            </a:r>
            <a:endParaRPr lang="en-GB" sz="1600" b="1" dirty="0">
              <a:solidFill>
                <a:schemeClr val="bg1"/>
              </a:solidFill>
            </a:endParaRPr>
          </a:p>
        </p:txBody>
      </p:sp>
      <p:pic>
        <p:nvPicPr>
          <p:cNvPr id="16" name="Picture 15">
            <a:extLst>
              <a:ext uri="{FF2B5EF4-FFF2-40B4-BE49-F238E27FC236}">
                <a16:creationId xmlns:a16="http://schemas.microsoft.com/office/drawing/2014/main" id="{A410F3B9-A120-4B78-B8FC-DBBE2542D02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118862" y="2031728"/>
            <a:ext cx="2720916" cy="3848779"/>
          </a:xfrm>
          <a:prstGeom prst="rect">
            <a:avLst/>
          </a:prstGeom>
          <a:effectLst>
            <a:outerShdw blurRad="63500" sx="102000" sy="102000" algn="ctr" rotWithShape="0">
              <a:prstClr val="black">
                <a:alpha val="20000"/>
              </a:prstClr>
            </a:outerShdw>
          </a:effectLst>
        </p:spPr>
      </p:pic>
      <p:pic>
        <p:nvPicPr>
          <p:cNvPr id="23" name="Picture 22">
            <a:extLst>
              <a:ext uri="{FF2B5EF4-FFF2-40B4-BE49-F238E27FC236}">
                <a16:creationId xmlns:a16="http://schemas.microsoft.com/office/drawing/2014/main" id="{A410F3B9-A120-4B78-B8FC-DBBE2542D02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555013" y="2031728"/>
            <a:ext cx="2720916" cy="3848779"/>
          </a:xfrm>
          <a:prstGeom prst="rect">
            <a:avLst/>
          </a:prstGeom>
          <a:effectLst>
            <a:outerShdw blurRad="63500" sx="102000" sy="102000" algn="ctr" rotWithShape="0">
              <a:prstClr val="black">
                <a:alpha val="20000"/>
              </a:prstClr>
            </a:outerShdw>
          </a:effectLst>
        </p:spPr>
      </p:pic>
      <p:pic>
        <p:nvPicPr>
          <p:cNvPr id="3" name="Picture 2">
            <a:extLst>
              <a:ext uri="{FF2B5EF4-FFF2-40B4-BE49-F238E27FC236}">
                <a16:creationId xmlns:a16="http://schemas.microsoft.com/office/drawing/2014/main" id="{73A23470-B547-0F10-0B9B-3160843D1CA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88" r="50736"/>
          <a:stretch/>
        </p:blipFill>
        <p:spPr>
          <a:xfrm rot="1479848">
            <a:off x="1257559" y="2166420"/>
            <a:ext cx="733800" cy="2132392"/>
          </a:xfrm>
          <a:prstGeom prst="rect">
            <a:avLst/>
          </a:prstGeom>
          <a:effectLst/>
        </p:spPr>
      </p:pic>
      <p:pic>
        <p:nvPicPr>
          <p:cNvPr id="22" name="Boy Writing">
            <a:extLst>
              <a:ext uri="{FF2B5EF4-FFF2-40B4-BE49-F238E27FC236}">
                <a16:creationId xmlns:a16="http://schemas.microsoft.com/office/drawing/2014/main" id="{59E92074-8F0A-4A38-87B2-6E07FF3C864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76" t="622" r="32362"/>
          <a:stretch/>
        </p:blipFill>
        <p:spPr>
          <a:xfrm>
            <a:off x="755649" y="1928694"/>
            <a:ext cx="4038155" cy="4164130"/>
          </a:xfrm>
          <a:prstGeom prst="rect">
            <a:avLst/>
          </a:prstGeom>
        </p:spPr>
      </p:pic>
    </p:spTree>
    <p:extLst>
      <p:ext uri="{BB962C8B-B14F-4D97-AF65-F5344CB8AC3E}">
        <p14:creationId xmlns:p14="http://schemas.microsoft.com/office/powerpoint/2010/main" val="177127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bwMode="auto">
          <a:xfrm>
            <a:off x="457198" y="438151"/>
            <a:ext cx="8220075" cy="5957887"/>
          </a:xfrm>
          <a:prstGeom prst="roundRect">
            <a:avLst>
              <a:gd name="adj" fmla="val 2649"/>
            </a:avLst>
          </a:prstGeom>
          <a:solidFill>
            <a:srgbClr val="002060">
              <a:alpha val="90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latin typeface="Twinkl" pitchFamily="50" charset="0"/>
              </a:rPr>
              <a:t> </a:t>
            </a:r>
          </a:p>
        </p:txBody>
      </p:sp>
      <p:sp>
        <p:nvSpPr>
          <p:cNvPr id="16" name="Rectangle 15"/>
          <p:cNvSpPr/>
          <p:nvPr/>
        </p:nvSpPr>
        <p:spPr>
          <a:xfrm>
            <a:off x="755650" y="2696325"/>
            <a:ext cx="7632700" cy="400110"/>
          </a:xfrm>
          <a:prstGeom prst="rect">
            <a:avLst/>
          </a:prstGeom>
        </p:spPr>
        <p:txBody>
          <a:bodyPr wrap="square">
            <a:spAutoFit/>
          </a:bodyPr>
          <a:lstStyle/>
          <a:p>
            <a:pPr algn="ctr"/>
            <a:r>
              <a:rPr lang="en-GB" sz="2000" dirty="0">
                <a:solidFill>
                  <a:schemeClr val="bg1"/>
                </a:solidFill>
                <a:latin typeface="Roboto" panose="02000000000000000000" pitchFamily="2" charset="0"/>
                <a:ea typeface="Roboto" panose="02000000000000000000" pitchFamily="2" charset="0"/>
              </a:rPr>
              <a:t>For more planning resources to support this aim, </a:t>
            </a:r>
            <a:r>
              <a:rPr lang="en-GB" sz="2000" b="1" dirty="0">
                <a:solidFill>
                  <a:srgbClr val="18A0DB"/>
                </a:solidFill>
                <a:latin typeface="Roboto" panose="02000000000000000000" pitchFamily="2" charset="0"/>
                <a:ea typeface="Roboto" panose="02000000000000000000" pitchFamily="2" charset="0"/>
                <a:hlinkClick r:id="rId2"/>
              </a:rPr>
              <a:t>click here</a:t>
            </a:r>
            <a:r>
              <a:rPr lang="en-GB" sz="2000" dirty="0">
                <a:solidFill>
                  <a:schemeClr val="bg1"/>
                </a:solidFill>
                <a:latin typeface="Roboto" panose="02000000000000000000" pitchFamily="2" charset="0"/>
                <a:ea typeface="Roboto" panose="02000000000000000000" pitchFamily="2" charset="0"/>
              </a:rPr>
              <a:t>.</a:t>
            </a:r>
          </a:p>
        </p:txBody>
      </p:sp>
      <p:sp>
        <p:nvSpPr>
          <p:cNvPr id="17" name="Rectangle 16"/>
          <p:cNvSpPr/>
          <p:nvPr/>
        </p:nvSpPr>
        <p:spPr>
          <a:xfrm>
            <a:off x="766722" y="5385322"/>
            <a:ext cx="6103310" cy="615553"/>
          </a:xfrm>
          <a:prstGeom prst="rect">
            <a:avLst/>
          </a:prstGeom>
        </p:spPr>
        <p:txBody>
          <a:bodyPr wrap="square" lIns="0" tIns="0" rIns="0" bIns="0">
            <a:spAutoFit/>
          </a:bodyPr>
          <a:lstStyle/>
          <a:p>
            <a:r>
              <a:rPr lang="en-GB" sz="2000" dirty="0" err="1">
                <a:solidFill>
                  <a:schemeClr val="bg1"/>
                </a:solidFill>
                <a:latin typeface="Roboto" panose="02000000000000000000" pitchFamily="2" charset="0"/>
                <a:ea typeface="Roboto" panose="02000000000000000000" pitchFamily="2" charset="0"/>
              </a:rPr>
              <a:t>Twinkl</a:t>
            </a:r>
            <a:r>
              <a:rPr lang="en-GB" sz="2000" dirty="0">
                <a:solidFill>
                  <a:schemeClr val="bg1"/>
                </a:solidFill>
                <a:latin typeface="Roboto" panose="02000000000000000000" pitchFamily="2" charset="0"/>
                <a:ea typeface="Roboto" panose="02000000000000000000" pitchFamily="2" charset="0"/>
              </a:rPr>
              <a:t> </a:t>
            </a:r>
            <a:r>
              <a:rPr lang="en-GB" sz="2000" dirty="0" err="1">
                <a:solidFill>
                  <a:schemeClr val="bg1"/>
                </a:solidFill>
                <a:latin typeface="Roboto" panose="02000000000000000000" pitchFamily="2" charset="0"/>
                <a:ea typeface="Roboto" panose="02000000000000000000" pitchFamily="2" charset="0"/>
              </a:rPr>
              <a:t>PlanIt</a:t>
            </a:r>
            <a:r>
              <a:rPr lang="en-GB" sz="2000" dirty="0">
                <a:solidFill>
                  <a:schemeClr val="bg1"/>
                </a:solidFill>
                <a:latin typeface="Roboto" panose="02000000000000000000" pitchFamily="2" charset="0"/>
                <a:ea typeface="Roboto" panose="02000000000000000000" pitchFamily="2" charset="0"/>
              </a:rPr>
              <a:t> is our award-winning scheme of work </a:t>
            </a:r>
            <a:br>
              <a:rPr lang="en-GB" sz="2000" dirty="0">
                <a:solidFill>
                  <a:schemeClr val="bg1"/>
                </a:solidFill>
                <a:latin typeface="Roboto" panose="02000000000000000000" pitchFamily="2" charset="0"/>
                <a:ea typeface="Roboto" panose="02000000000000000000" pitchFamily="2" charset="0"/>
              </a:rPr>
            </a:br>
            <a:r>
              <a:rPr lang="en-GB" sz="2000" dirty="0">
                <a:solidFill>
                  <a:schemeClr val="bg1"/>
                </a:solidFill>
                <a:latin typeface="Roboto" panose="02000000000000000000" pitchFamily="2" charset="0"/>
                <a:ea typeface="Roboto" panose="02000000000000000000" pitchFamily="2" charset="0"/>
              </a:rPr>
              <a:t>with over 4000 resources.</a:t>
            </a: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745" y="5223878"/>
            <a:ext cx="1406637" cy="933495"/>
          </a:xfrm>
          <a:prstGeom prst="rect">
            <a:avLst/>
          </a:prstGeom>
        </p:spPr>
      </p:pic>
      <p:sp>
        <p:nvSpPr>
          <p:cNvPr id="22" name="Rectangle 21"/>
          <p:cNvSpPr/>
          <p:nvPr/>
        </p:nvSpPr>
        <p:spPr>
          <a:xfrm>
            <a:off x="594362" y="765175"/>
            <a:ext cx="7952222" cy="553998"/>
          </a:xfrm>
          <a:prstGeom prst="rect">
            <a:avLst/>
          </a:prstGeom>
        </p:spPr>
        <p:txBody>
          <a:bodyPr wrap="square">
            <a:spAutoFit/>
          </a:bodyPr>
          <a:lstStyle/>
          <a:p>
            <a:pPr algn="ctr"/>
            <a:r>
              <a:rPr lang="en-GB" sz="2900" b="1" dirty="0">
                <a:solidFill>
                  <a:schemeClr val="bg1"/>
                </a:solidFill>
                <a:latin typeface="Roboto" panose="02000000000000000000" pitchFamily="2" charset="0"/>
                <a:ea typeface="Roboto" panose="02000000000000000000" pitchFamily="2" charset="0"/>
              </a:rPr>
              <a:t>Need Planning to Complement this Resource?</a:t>
            </a:r>
          </a:p>
        </p:txBody>
      </p:sp>
      <p:sp>
        <p:nvSpPr>
          <p:cNvPr id="23" name="Rectangle 22"/>
          <p:cNvSpPr/>
          <p:nvPr/>
        </p:nvSpPr>
        <p:spPr>
          <a:xfrm>
            <a:off x="755650" y="1789800"/>
            <a:ext cx="7564566" cy="748923"/>
          </a:xfrm>
          <a:prstGeom prst="rect">
            <a:avLst/>
          </a:prstGeom>
          <a:solidFill>
            <a:schemeClr val="bg1"/>
          </a:solidFill>
        </p:spPr>
        <p:txBody>
          <a:bodyPr wrap="square">
            <a:spAutoFit/>
          </a:bodyPr>
          <a:lstStyle/>
          <a:p>
            <a:pPr lvl="0" algn="ctr">
              <a:lnSpc>
                <a:spcPct val="110000"/>
              </a:lnSpc>
            </a:pPr>
            <a:r>
              <a:rPr lang="en-US" sz="2000" b="1" dirty="0">
                <a:solidFill>
                  <a:srgbClr val="014482"/>
                </a:solidFill>
                <a:latin typeface="Roboto" panose="02000000000000000000" pitchFamily="2" charset="0"/>
                <a:ea typeface="Roboto" panose="02000000000000000000" pitchFamily="2" charset="0"/>
              </a:rPr>
              <a:t>Identify multiples and factors, including finding all factor pairs of a number, and common factors of two numbers</a:t>
            </a:r>
          </a:p>
        </p:txBody>
      </p:sp>
      <p:sp>
        <p:nvSpPr>
          <p:cNvPr id="24" name="Rectangle 23"/>
          <p:cNvSpPr/>
          <p:nvPr/>
        </p:nvSpPr>
        <p:spPr>
          <a:xfrm>
            <a:off x="3169113" y="1376229"/>
            <a:ext cx="2997937" cy="400110"/>
          </a:xfrm>
          <a:prstGeom prst="rect">
            <a:avLst/>
          </a:prstGeom>
        </p:spPr>
        <p:txBody>
          <a:bodyPr wrap="none">
            <a:spAutoFit/>
          </a:bodyPr>
          <a:lstStyle/>
          <a:p>
            <a:r>
              <a:rPr lang="en-GB" sz="2000" b="1" dirty="0">
                <a:solidFill>
                  <a:schemeClr val="bg1"/>
                </a:solidFill>
                <a:latin typeface="Roboto" panose="02000000000000000000" pitchFamily="2" charset="0"/>
                <a:ea typeface="Roboto" panose="02000000000000000000" pitchFamily="2" charset="0"/>
              </a:rPr>
              <a:t>National Curriculum Aim</a:t>
            </a:r>
          </a:p>
        </p:txBody>
      </p:sp>
      <p:pic>
        <p:nvPicPr>
          <p:cNvPr id="25" name="Picture 2">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778104" y="3226660"/>
            <a:ext cx="3706766" cy="185338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4666416" y="3225825"/>
            <a:ext cx="3721934" cy="1860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02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628886"/>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y PowerPoint Template.pptx" id="{3BD20C4A-250B-4648-9FC8-9A06643C064F}" vid="{8A1EB70A-12F0-4EA0-89BA-7AF8BF1D2E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Mastery PowerPoint Template</Template>
  <TotalTime>216</TotalTime>
  <Words>769</Words>
  <Application>Microsoft Office PowerPoint</Application>
  <PresentationFormat>On-screen Show (4:3)</PresentationFormat>
  <Paragraphs>104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Twinkl</vt:lpstr>
      <vt:lpstr>Calibri</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Sherwen</dc:creator>
  <cp:lastModifiedBy>Twinkl Office</cp:lastModifiedBy>
  <cp:revision>31</cp:revision>
  <dcterms:created xsi:type="dcterms:W3CDTF">2023-02-02T13:04:47Z</dcterms:created>
  <dcterms:modified xsi:type="dcterms:W3CDTF">2024-06-28T10:58:33Z</dcterms:modified>
</cp:coreProperties>
</file>